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1" r:id="rId5"/>
    <p:sldId id="257" r:id="rId6"/>
    <p:sldId id="260" r:id="rId7"/>
    <p:sldId id="273" r:id="rId8"/>
    <p:sldId id="261" r:id="rId9"/>
    <p:sldId id="274" r:id="rId10"/>
    <p:sldId id="262" r:id="rId11"/>
    <p:sldId id="263" r:id="rId12"/>
    <p:sldId id="275" r:id="rId13"/>
    <p:sldId id="264" r:id="rId14"/>
    <p:sldId id="265" r:id="rId15"/>
    <p:sldId id="276" r:id="rId16"/>
    <p:sldId id="277" r:id="rId17"/>
    <p:sldId id="267" r:id="rId18"/>
    <p:sldId id="269" r:id="rId19"/>
    <p:sldId id="270" r:id="rId20"/>
    <p:sldId id="278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08164A-880E-4C3B-99AF-F736941EB1EE}" v="7" dt="2022-12-06T01:38:18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7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Adriano" userId="9bfb9cdde1844ed8" providerId="LiveId" clId="{F508164A-880E-4C3B-99AF-F736941EB1EE}"/>
    <pc:docChg chg="modSld">
      <pc:chgData name="Antonio Adriano" userId="9bfb9cdde1844ed8" providerId="LiveId" clId="{F508164A-880E-4C3B-99AF-F736941EB1EE}" dt="2022-12-06T01:38:18.260" v="6"/>
      <pc:docMkLst>
        <pc:docMk/>
      </pc:docMkLst>
      <pc:sldChg chg="setBg">
        <pc:chgData name="Antonio Adriano" userId="9bfb9cdde1844ed8" providerId="LiveId" clId="{F508164A-880E-4C3B-99AF-F736941EB1EE}" dt="2022-12-06T01:38:12.235" v="5"/>
        <pc:sldMkLst>
          <pc:docMk/>
          <pc:sldMk cId="2177673260" sldId="269"/>
        </pc:sldMkLst>
      </pc:sldChg>
      <pc:sldChg chg="setBg">
        <pc:chgData name="Antonio Adriano" userId="9bfb9cdde1844ed8" providerId="LiveId" clId="{F508164A-880E-4C3B-99AF-F736941EB1EE}" dt="2022-12-06T01:38:18.260" v="6"/>
        <pc:sldMkLst>
          <pc:docMk/>
          <pc:sldMk cId="1564420529" sldId="270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67CAA2-6443-4FCB-B58B-03B512853AC6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1BF7525-DAAC-4EC0-B3D1-2877F9329C33}">
      <dgm:prSet phldrT="[Texto]"/>
      <dgm:spPr/>
      <dgm:t>
        <a:bodyPr/>
        <a:lstStyle/>
        <a:p>
          <a:pPr algn="just"/>
          <a:r>
            <a:rPr lang="pt-BR" dirty="0">
              <a:latin typeface="Abadi" panose="020B0604020104020204" pitchFamily="34" charset="0"/>
            </a:rPr>
            <a:t>Permutas entre servidores com destinos cruzados.</a:t>
          </a:r>
        </a:p>
      </dgm:t>
    </dgm:pt>
    <dgm:pt modelId="{63575747-C46A-4384-89B6-CD51DE20B9B3}" type="parTrans" cxnId="{87FFD73A-21A7-4FBE-A5BA-766076D228C1}">
      <dgm:prSet/>
      <dgm:spPr/>
      <dgm:t>
        <a:bodyPr/>
        <a:lstStyle/>
        <a:p>
          <a:endParaRPr lang="pt-BR"/>
        </a:p>
      </dgm:t>
    </dgm:pt>
    <dgm:pt modelId="{A22E809C-2AAE-4D9F-9136-A533F5395F4D}" type="sibTrans" cxnId="{87FFD73A-21A7-4FBE-A5BA-766076D228C1}">
      <dgm:prSet/>
      <dgm:spPr/>
      <dgm:t>
        <a:bodyPr/>
        <a:lstStyle/>
        <a:p>
          <a:endParaRPr lang="pt-BR"/>
        </a:p>
      </dgm:t>
    </dgm:pt>
    <dgm:pt modelId="{97EF1AEB-5B72-466D-A8CB-F17AA6C6EB47}">
      <dgm:prSet phldrT="[Texto]" custT="1"/>
      <dgm:spPr/>
      <dgm:t>
        <a:bodyPr/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badi" panose="020B0604020104020204" pitchFamily="34" charset="0"/>
              <a:ea typeface="+mn-ea"/>
              <a:cs typeface="+mn-cs"/>
            </a:rPr>
            <a:t>De ofício.</a:t>
          </a:r>
        </a:p>
      </dgm:t>
    </dgm:pt>
    <dgm:pt modelId="{38AD5ACC-5D37-4D21-9173-4280377A4148}" type="parTrans" cxnId="{EC99BEDD-3FF0-4040-93ED-CDCC8AB559C8}">
      <dgm:prSet/>
      <dgm:spPr/>
      <dgm:t>
        <a:bodyPr/>
        <a:lstStyle/>
        <a:p>
          <a:endParaRPr lang="pt-BR"/>
        </a:p>
      </dgm:t>
    </dgm:pt>
    <dgm:pt modelId="{C5281512-7133-49E9-9AE4-E37AB144040C}" type="sibTrans" cxnId="{EC99BEDD-3FF0-4040-93ED-CDCC8AB559C8}">
      <dgm:prSet/>
      <dgm:spPr/>
      <dgm:t>
        <a:bodyPr/>
        <a:lstStyle/>
        <a:p>
          <a:endParaRPr lang="pt-BR"/>
        </a:p>
      </dgm:t>
    </dgm:pt>
    <dgm:pt modelId="{409A39B8-CAD5-44FD-8652-D9553238FB03}">
      <dgm:prSet phldrT="[Texto]" custT="1"/>
      <dgm:spPr/>
      <dgm:t>
        <a:bodyPr/>
        <a:lstStyle/>
        <a:p>
          <a:pPr algn="just"/>
          <a:r>
            <a:rPr lang="pt-BR" sz="23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badi" panose="020B0604020104020204" pitchFamily="34" charset="0"/>
              <a:ea typeface="+mn-ea"/>
              <a:cs typeface="+mn-cs"/>
            </a:rPr>
            <a:t>Deslocamentos parciais ou editais de remoção.</a:t>
          </a:r>
        </a:p>
      </dgm:t>
    </dgm:pt>
    <dgm:pt modelId="{EC2582F2-5FCE-48AE-9D36-5249039D782E}" type="parTrans" cxnId="{9925977C-A057-476C-9C49-A5C5D8771D9E}">
      <dgm:prSet/>
      <dgm:spPr/>
      <dgm:t>
        <a:bodyPr/>
        <a:lstStyle/>
        <a:p>
          <a:endParaRPr lang="pt-BR"/>
        </a:p>
      </dgm:t>
    </dgm:pt>
    <dgm:pt modelId="{8B4F536F-C43D-4413-B2FC-9E9C292B066A}" type="sibTrans" cxnId="{9925977C-A057-476C-9C49-A5C5D8771D9E}">
      <dgm:prSet/>
      <dgm:spPr/>
      <dgm:t>
        <a:bodyPr/>
        <a:lstStyle/>
        <a:p>
          <a:endParaRPr lang="pt-BR"/>
        </a:p>
      </dgm:t>
    </dgm:pt>
    <dgm:pt modelId="{E6714FEA-B8B5-4385-9A1F-7CF7FBA298F2}" type="pres">
      <dgm:prSet presAssocID="{1567CAA2-6443-4FCB-B58B-03B512853AC6}" presName="Name0" presStyleCnt="0">
        <dgm:presLayoutVars>
          <dgm:dir/>
          <dgm:resizeHandles val="exact"/>
        </dgm:presLayoutVars>
      </dgm:prSet>
      <dgm:spPr/>
    </dgm:pt>
    <dgm:pt modelId="{2F88BC76-DBA9-41EC-AEF9-45D5E15ABEE7}" type="pres">
      <dgm:prSet presAssocID="{61BF7525-DAAC-4EC0-B3D1-2877F9329C33}" presName="composite" presStyleCnt="0"/>
      <dgm:spPr/>
    </dgm:pt>
    <dgm:pt modelId="{18374B7C-1902-4933-A9CB-84EDF622770A}" type="pres">
      <dgm:prSet presAssocID="{61BF7525-DAAC-4EC0-B3D1-2877F9329C33}" presName="rect1" presStyleLbl="trAlignAcc1" presStyleIdx="0" presStyleCnt="3">
        <dgm:presLayoutVars>
          <dgm:bulletEnabled val="1"/>
        </dgm:presLayoutVars>
      </dgm:prSet>
      <dgm:spPr/>
    </dgm:pt>
    <dgm:pt modelId="{B9D70E86-EAF8-415A-B8F9-F66E2D1A757F}" type="pres">
      <dgm:prSet presAssocID="{61BF7525-DAAC-4EC0-B3D1-2877F9329C33}" presName="rect2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Selo 1 com preenchimento sólido"/>
        </a:ext>
      </dgm:extLst>
    </dgm:pt>
    <dgm:pt modelId="{8BF72FE0-5CE5-48A8-9506-9E15411A3FC5}" type="pres">
      <dgm:prSet presAssocID="{A22E809C-2AAE-4D9F-9136-A533F5395F4D}" presName="sibTrans" presStyleCnt="0"/>
      <dgm:spPr/>
    </dgm:pt>
    <dgm:pt modelId="{4F9EEB85-8C87-47C5-93D0-62CCF39C3DDB}" type="pres">
      <dgm:prSet presAssocID="{97EF1AEB-5B72-466D-A8CB-F17AA6C6EB47}" presName="composite" presStyleCnt="0"/>
      <dgm:spPr/>
    </dgm:pt>
    <dgm:pt modelId="{31C2F2C3-8B7C-47E3-BFC1-6EDD897CD440}" type="pres">
      <dgm:prSet presAssocID="{97EF1AEB-5B72-466D-A8CB-F17AA6C6EB47}" presName="rect1" presStyleLbl="trAlignAcc1" presStyleIdx="1" presStyleCnt="3">
        <dgm:presLayoutVars>
          <dgm:bulletEnabled val="1"/>
        </dgm:presLayoutVars>
      </dgm:prSet>
      <dgm:spPr/>
    </dgm:pt>
    <dgm:pt modelId="{615A437A-F5ED-4B95-8AE0-E3849A5964FB}" type="pres">
      <dgm:prSet presAssocID="{97EF1AEB-5B72-466D-A8CB-F17AA6C6EB47}" presName="rect2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Crachá com preenchimento sólido"/>
        </a:ext>
      </dgm:extLst>
    </dgm:pt>
    <dgm:pt modelId="{F3EA2AF7-1FBC-42AC-91B9-2E941FF6D0C6}" type="pres">
      <dgm:prSet presAssocID="{C5281512-7133-49E9-9AE4-E37AB144040C}" presName="sibTrans" presStyleCnt="0"/>
      <dgm:spPr/>
    </dgm:pt>
    <dgm:pt modelId="{703AB7E6-0294-4E66-9D56-F8FA36484450}" type="pres">
      <dgm:prSet presAssocID="{409A39B8-CAD5-44FD-8652-D9553238FB03}" presName="composite" presStyleCnt="0"/>
      <dgm:spPr/>
    </dgm:pt>
    <dgm:pt modelId="{FE945680-03A8-431C-8F5C-2AD29779CF9C}" type="pres">
      <dgm:prSet presAssocID="{409A39B8-CAD5-44FD-8652-D9553238FB03}" presName="rect1" presStyleLbl="trAlignAcc1" presStyleIdx="2" presStyleCnt="3">
        <dgm:presLayoutVars>
          <dgm:bulletEnabled val="1"/>
        </dgm:presLayoutVars>
      </dgm:prSet>
      <dgm:spPr/>
    </dgm:pt>
    <dgm:pt modelId="{2B839918-6704-454D-8B9F-4493FE5D4CE9}" type="pres">
      <dgm:prSet presAssocID="{409A39B8-CAD5-44FD-8652-D9553238FB03}" presName="rect2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Selo 3 com preenchimento sólido"/>
        </a:ext>
      </dgm:extLst>
    </dgm:pt>
  </dgm:ptLst>
  <dgm:cxnLst>
    <dgm:cxn modelId="{87FFD73A-21A7-4FBE-A5BA-766076D228C1}" srcId="{1567CAA2-6443-4FCB-B58B-03B512853AC6}" destId="{61BF7525-DAAC-4EC0-B3D1-2877F9329C33}" srcOrd="0" destOrd="0" parTransId="{63575747-C46A-4384-89B6-CD51DE20B9B3}" sibTransId="{A22E809C-2AAE-4D9F-9136-A533F5395F4D}"/>
    <dgm:cxn modelId="{F0DBA64F-2EA8-4E1F-A9EA-06BBE96C71D7}" type="presOf" srcId="{1567CAA2-6443-4FCB-B58B-03B512853AC6}" destId="{E6714FEA-B8B5-4385-9A1F-7CF7FBA298F2}" srcOrd="0" destOrd="0" presId="urn:microsoft.com/office/officeart/2008/layout/PictureStrips"/>
    <dgm:cxn modelId="{9925977C-A057-476C-9C49-A5C5D8771D9E}" srcId="{1567CAA2-6443-4FCB-B58B-03B512853AC6}" destId="{409A39B8-CAD5-44FD-8652-D9553238FB03}" srcOrd="2" destOrd="0" parTransId="{EC2582F2-5FCE-48AE-9D36-5249039D782E}" sibTransId="{8B4F536F-C43D-4413-B2FC-9E9C292B066A}"/>
    <dgm:cxn modelId="{AA4EE282-96B2-47AF-9A05-76F7FB440B1C}" type="presOf" srcId="{409A39B8-CAD5-44FD-8652-D9553238FB03}" destId="{FE945680-03A8-431C-8F5C-2AD29779CF9C}" srcOrd="0" destOrd="0" presId="urn:microsoft.com/office/officeart/2008/layout/PictureStrips"/>
    <dgm:cxn modelId="{B1E5B292-E72D-412F-B318-B81A94DAF6B0}" type="presOf" srcId="{61BF7525-DAAC-4EC0-B3D1-2877F9329C33}" destId="{18374B7C-1902-4933-A9CB-84EDF622770A}" srcOrd="0" destOrd="0" presId="urn:microsoft.com/office/officeart/2008/layout/PictureStrips"/>
    <dgm:cxn modelId="{EC99BEDD-3FF0-4040-93ED-CDCC8AB559C8}" srcId="{1567CAA2-6443-4FCB-B58B-03B512853AC6}" destId="{97EF1AEB-5B72-466D-A8CB-F17AA6C6EB47}" srcOrd="1" destOrd="0" parTransId="{38AD5ACC-5D37-4D21-9173-4280377A4148}" sibTransId="{C5281512-7133-49E9-9AE4-E37AB144040C}"/>
    <dgm:cxn modelId="{60FA3AFE-8EE6-4894-AF6E-235617CFFE2B}" type="presOf" srcId="{97EF1AEB-5B72-466D-A8CB-F17AA6C6EB47}" destId="{31C2F2C3-8B7C-47E3-BFC1-6EDD897CD440}" srcOrd="0" destOrd="0" presId="urn:microsoft.com/office/officeart/2008/layout/PictureStrips"/>
    <dgm:cxn modelId="{B5DA6D91-E4A2-476B-8C3B-4CD488D5AC8A}" type="presParOf" srcId="{E6714FEA-B8B5-4385-9A1F-7CF7FBA298F2}" destId="{2F88BC76-DBA9-41EC-AEF9-45D5E15ABEE7}" srcOrd="0" destOrd="0" presId="urn:microsoft.com/office/officeart/2008/layout/PictureStrips"/>
    <dgm:cxn modelId="{C412DCA3-C163-4DEC-B16B-B44E5D25FC69}" type="presParOf" srcId="{2F88BC76-DBA9-41EC-AEF9-45D5E15ABEE7}" destId="{18374B7C-1902-4933-A9CB-84EDF622770A}" srcOrd="0" destOrd="0" presId="urn:microsoft.com/office/officeart/2008/layout/PictureStrips"/>
    <dgm:cxn modelId="{76B1E3D5-979E-414E-821D-F7AEFCA95467}" type="presParOf" srcId="{2F88BC76-DBA9-41EC-AEF9-45D5E15ABEE7}" destId="{B9D70E86-EAF8-415A-B8F9-F66E2D1A757F}" srcOrd="1" destOrd="0" presId="urn:microsoft.com/office/officeart/2008/layout/PictureStrips"/>
    <dgm:cxn modelId="{AD33F409-8863-42E5-BBC3-45CB04AE0C3B}" type="presParOf" srcId="{E6714FEA-B8B5-4385-9A1F-7CF7FBA298F2}" destId="{8BF72FE0-5CE5-48A8-9506-9E15411A3FC5}" srcOrd="1" destOrd="0" presId="urn:microsoft.com/office/officeart/2008/layout/PictureStrips"/>
    <dgm:cxn modelId="{F07C971B-F546-4E8C-A6A5-487772990CE6}" type="presParOf" srcId="{E6714FEA-B8B5-4385-9A1F-7CF7FBA298F2}" destId="{4F9EEB85-8C87-47C5-93D0-62CCF39C3DDB}" srcOrd="2" destOrd="0" presId="urn:microsoft.com/office/officeart/2008/layout/PictureStrips"/>
    <dgm:cxn modelId="{608991DC-F52E-4BBD-823E-7CED0E0293C3}" type="presParOf" srcId="{4F9EEB85-8C87-47C5-93D0-62CCF39C3DDB}" destId="{31C2F2C3-8B7C-47E3-BFC1-6EDD897CD440}" srcOrd="0" destOrd="0" presId="urn:microsoft.com/office/officeart/2008/layout/PictureStrips"/>
    <dgm:cxn modelId="{BA008D5D-291E-4FCD-A2F5-A719C9702035}" type="presParOf" srcId="{4F9EEB85-8C87-47C5-93D0-62CCF39C3DDB}" destId="{615A437A-F5ED-4B95-8AE0-E3849A5964FB}" srcOrd="1" destOrd="0" presId="urn:microsoft.com/office/officeart/2008/layout/PictureStrips"/>
    <dgm:cxn modelId="{80860B59-E91C-4E54-8C0B-322262B1283A}" type="presParOf" srcId="{E6714FEA-B8B5-4385-9A1F-7CF7FBA298F2}" destId="{F3EA2AF7-1FBC-42AC-91B9-2E941FF6D0C6}" srcOrd="3" destOrd="0" presId="urn:microsoft.com/office/officeart/2008/layout/PictureStrips"/>
    <dgm:cxn modelId="{B8A92ADC-E195-480E-BC5A-8303A2EDB3EA}" type="presParOf" srcId="{E6714FEA-B8B5-4385-9A1F-7CF7FBA298F2}" destId="{703AB7E6-0294-4E66-9D56-F8FA36484450}" srcOrd="4" destOrd="0" presId="urn:microsoft.com/office/officeart/2008/layout/PictureStrips"/>
    <dgm:cxn modelId="{19CE5BCF-E6C6-4AC5-989A-399AB05D9601}" type="presParOf" srcId="{703AB7E6-0294-4E66-9D56-F8FA36484450}" destId="{FE945680-03A8-431C-8F5C-2AD29779CF9C}" srcOrd="0" destOrd="0" presId="urn:microsoft.com/office/officeart/2008/layout/PictureStrips"/>
    <dgm:cxn modelId="{5334BC96-4799-43CF-8AEB-3914624B0972}" type="presParOf" srcId="{703AB7E6-0294-4E66-9D56-F8FA36484450}" destId="{2B839918-6704-454D-8B9F-4493FE5D4CE9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74B7C-1902-4933-A9CB-84EDF622770A}">
      <dsp:nvSpPr>
        <dsp:cNvPr id="0" name=""/>
        <dsp:cNvSpPr/>
      </dsp:nvSpPr>
      <dsp:spPr>
        <a:xfrm>
          <a:off x="2243851" y="256128"/>
          <a:ext cx="3798569" cy="118705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031" tIns="95250" rIns="95250" bIns="95250" numCol="1" spcCol="1270" anchor="ctr" anchorCtr="0">
          <a:noAutofit/>
        </a:bodyPr>
        <a:lstStyle/>
        <a:p>
          <a:pPr marL="0" lvl="0" indent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Abadi" panose="020B0604020104020204" pitchFamily="34" charset="0"/>
            </a:rPr>
            <a:t>Permutas entre servidores com destinos cruzados.</a:t>
          </a:r>
        </a:p>
      </dsp:txBody>
      <dsp:txXfrm>
        <a:off x="2243851" y="256128"/>
        <a:ext cx="3798569" cy="1187053"/>
      </dsp:txXfrm>
    </dsp:sp>
    <dsp:sp modelId="{B9D70E86-EAF8-415A-B8F9-F66E2D1A757F}">
      <dsp:nvSpPr>
        <dsp:cNvPr id="0" name=""/>
        <dsp:cNvSpPr/>
      </dsp:nvSpPr>
      <dsp:spPr>
        <a:xfrm>
          <a:off x="2085578" y="84664"/>
          <a:ext cx="830937" cy="124640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2F2C3-8B7C-47E3-BFC1-6EDD897CD440}">
      <dsp:nvSpPr>
        <dsp:cNvPr id="0" name=""/>
        <dsp:cNvSpPr/>
      </dsp:nvSpPr>
      <dsp:spPr>
        <a:xfrm>
          <a:off x="2243851" y="1750496"/>
          <a:ext cx="3798569" cy="118705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031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badi" panose="020B0604020104020204" pitchFamily="34" charset="0"/>
              <a:ea typeface="+mn-ea"/>
              <a:cs typeface="+mn-cs"/>
            </a:rPr>
            <a:t>De ofício.</a:t>
          </a:r>
        </a:p>
      </dsp:txBody>
      <dsp:txXfrm>
        <a:off x="2243851" y="1750496"/>
        <a:ext cx="3798569" cy="1187053"/>
      </dsp:txXfrm>
    </dsp:sp>
    <dsp:sp modelId="{615A437A-F5ED-4B95-8AE0-E3849A5964FB}">
      <dsp:nvSpPr>
        <dsp:cNvPr id="0" name=""/>
        <dsp:cNvSpPr/>
      </dsp:nvSpPr>
      <dsp:spPr>
        <a:xfrm>
          <a:off x="2085578" y="1579032"/>
          <a:ext cx="830937" cy="124640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945680-03A8-431C-8F5C-2AD29779CF9C}">
      <dsp:nvSpPr>
        <dsp:cNvPr id="0" name=""/>
        <dsp:cNvSpPr/>
      </dsp:nvSpPr>
      <dsp:spPr>
        <a:xfrm>
          <a:off x="2243851" y="3244864"/>
          <a:ext cx="3798569" cy="118705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031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badi" panose="020B0604020104020204" pitchFamily="34" charset="0"/>
              <a:ea typeface="+mn-ea"/>
              <a:cs typeface="+mn-cs"/>
            </a:rPr>
            <a:t>Deslocamentos parciais ou editais de remoção.</a:t>
          </a:r>
        </a:p>
      </dsp:txBody>
      <dsp:txXfrm>
        <a:off x="2243851" y="3244864"/>
        <a:ext cx="3798569" cy="1187053"/>
      </dsp:txXfrm>
    </dsp:sp>
    <dsp:sp modelId="{2B839918-6704-454D-8B9F-4493FE5D4CE9}">
      <dsp:nvSpPr>
        <dsp:cNvPr id="0" name=""/>
        <dsp:cNvSpPr/>
      </dsp:nvSpPr>
      <dsp:spPr>
        <a:xfrm>
          <a:off x="2085578" y="3073400"/>
          <a:ext cx="830937" cy="124640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03B59-D75B-BEFB-9DBC-64E763E7D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4E88E-2CF2-7E3C-3FF6-9AFA7F68B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FB9D5F-656D-D5E3-3AD9-6BF7F124F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62AE-B844-47B4-882A-7E5D64301AE6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B7175C-EEBF-49B4-AC1F-6280A8FD3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D2DDC0-C81A-4CB3-70AF-7B9EF85A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4F1-F73A-4AEE-A1B7-0F6672037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955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823B3-53AC-7EDD-95EC-1A5D8532E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22ACDD4-DB35-AFBD-1D93-FA292A601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3B7725-27B9-EDDD-EEB6-E0BB126C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62AE-B844-47B4-882A-7E5D64301AE6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ADDB7F-8944-95E2-E4B5-415D56F7E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A124A8-6D2A-9586-72C0-4EA632174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4F1-F73A-4AEE-A1B7-0F6672037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71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D89E1AA-A04C-C809-AF92-835CE9E43D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1B25BF4-E652-186E-1AEB-B8E449093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02ED47-C8D4-54EC-120A-0ED294A02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62AE-B844-47B4-882A-7E5D64301AE6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F28A86-07A2-9FEE-AEE5-6A911A0F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0157CD-C4A5-B0A0-FD47-BFC6B83F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4F1-F73A-4AEE-A1B7-0F6672037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71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12783A-068E-CE11-F9E0-03061F155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808FDC-B242-AFD9-C550-8C60927B0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BCD75F-C102-F6C5-A784-FA665CDCE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62AE-B844-47B4-882A-7E5D64301AE6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0097F8-132F-8ABC-A82B-479EE32F5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55F8D4-75EC-68BB-5C7B-B18981D7B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4F1-F73A-4AEE-A1B7-0F6672037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124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02531-9BAB-C8BE-D755-98D081466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A47E26F-A60B-941D-886E-66D817F1C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1BA45F-C16B-1060-B9F7-FC0FEB5CD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62AE-B844-47B4-882A-7E5D64301AE6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12FC92-4A0C-9395-888D-4AA79DA3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0B1486-9DA2-82ED-4E2B-ABEA430A2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4F1-F73A-4AEE-A1B7-0F6672037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60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8F3F9-5E97-9BAA-7B6D-E27C851FF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3679EE-3F20-F338-38B8-D851B39E3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8AB0C7D-0568-1614-28B1-EAC3B3211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D3ADA23-FB68-A9DE-793F-AEEEBED3D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62AE-B844-47B4-882A-7E5D64301AE6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8D34E80-0B7D-F449-3549-1B4AFB7D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FB67038-31C6-6E1A-3826-DE7A7FC4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4F1-F73A-4AEE-A1B7-0F6672037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37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DBAD7A-4655-3EFA-785F-8BCF24AB3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B62BB9D-97DF-2C18-779F-1A3EDB991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30E6A38-B9D5-99B2-66EC-125F114F0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1A9598A-E450-062F-59C7-445A0A58D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FF4E9D2-A0F1-0176-E541-EA96937D48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F5D52FF-50BE-3648-799B-6019F34B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62AE-B844-47B4-882A-7E5D64301AE6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F4DBF54-BB8D-7E1D-48A5-8FF83615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D0D3B99-B901-6141-E0A0-C724D4CD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4F1-F73A-4AEE-A1B7-0F6672037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596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472D6-3D21-8A5A-33A0-B05CE84B9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7831ADC-69A4-4D25-C8B1-DA21A013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62AE-B844-47B4-882A-7E5D64301AE6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D5ADB52-04DF-F88E-5E43-82C21B60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5E3A466-6867-9F1B-0650-8ABB0CC27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4F1-F73A-4AEE-A1B7-0F6672037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0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F8060BF-0881-6CA9-8FF7-F10907D4C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62AE-B844-47B4-882A-7E5D64301AE6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C868728-04AF-FFFB-A98A-DDEE8CDBB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605227F-4C5C-B497-A68C-32C4BEA1A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4F1-F73A-4AEE-A1B7-0F6672037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06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9E3ED1-6053-9F6B-53AA-F91B1AE78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6ACA00-8DEB-1C5F-1202-26804B27D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EB7CB0-553D-677D-993F-07F7F9C3B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62DFCB-B13E-C78C-118D-5589351C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62AE-B844-47B4-882A-7E5D64301AE6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D52670-80CE-DD77-AE56-E46C109E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30B2F23-DE19-6941-DC7B-A6309F87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4F1-F73A-4AEE-A1B7-0F6672037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42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D37CD-8344-B520-427C-242D8AF57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C341B4B-95D5-8FB9-2EBB-C22E4853C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371025-D4E3-51A5-1429-75386897E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97A93CD-4245-B5EF-A0B6-E6B7BD30C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62AE-B844-47B4-882A-7E5D64301AE6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EC7FE6A-27E3-3AF1-9105-868CEBE23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BBED38-8B0B-9EB0-B94D-476C492F3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F4F1-F73A-4AEE-A1B7-0F6672037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8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CB2D8AC-06DF-D54C-E96C-61AE8BF48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BF94A1-569B-D036-0025-5F2A01D4A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7774F0-1CD6-4AA2-0F20-63D5186D1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D62AE-B844-47B4-882A-7E5D64301AE6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3DB59E-E64D-7176-92D6-A4588421F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DE9F3C-9060-DB1E-DE14-E40B53414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7F4F1-F73A-4AEE-A1B7-0F6672037F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430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92826E-6A97-E8BA-783B-0F3C314DBA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446" b="219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923C83F-67E9-85A9-2AAA-A059060D4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pt-BR" b="0" i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INSTRUÇÃO NORMATIVA SGP/UNILAB Nº 22, DE 18 DE NOVEMBRO DE 2022</a:t>
            </a: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0C716D-345E-72BA-1FB6-6EF70ADCBC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Remoções, deslocamento parcial, alteração de exercício e Banco de Gestão das Remoções Internas e Deslocamento Parcial.</a:t>
            </a:r>
          </a:p>
        </p:txBody>
      </p:sp>
    </p:spTree>
    <p:extLst>
      <p:ext uri="{BB962C8B-B14F-4D97-AF65-F5344CB8AC3E}">
        <p14:creationId xmlns:p14="http://schemas.microsoft.com/office/powerpoint/2010/main" val="3178412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670F9FB-2BBE-7DA0-94E9-8EE7209F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pt-BR">
                <a:solidFill>
                  <a:schemeClr val="bg1"/>
                </a:solidFill>
              </a:rPr>
              <a:t>Deslocamentos parciais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57CD3A-3A00-89A7-6430-131B3ACAB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pt-BR" sz="2000">
                <a:solidFill>
                  <a:schemeClr val="bg1"/>
                </a:solidFill>
              </a:rPr>
              <a:t>Ocorrerão em caráter excepcional e temporário para as seguintes hipóteses:</a:t>
            </a:r>
          </a:p>
          <a:p>
            <a:pPr marL="0" marR="762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0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(a) reforço de força de trabalho para cumprimento de atividades ou projetos específicos (força-tarefa);</a:t>
            </a:r>
          </a:p>
          <a:p>
            <a:pPr marL="0" marR="762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0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(b) elaboração de normas ou procedimentos da unidade requerente;</a:t>
            </a:r>
          </a:p>
          <a:p>
            <a:pPr marL="0" marR="762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0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(c) realização de trabalhos não habituais de natureza técnica da unidade, cujo servidor detém conhecimento técnico na área requerida; e</a:t>
            </a:r>
          </a:p>
          <a:p>
            <a:pPr marL="0" marR="762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0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(d) outras atividades que requeiram a necessidade de reforço de trabalho de caráter excepcional ou temporário.</a:t>
            </a:r>
          </a:p>
          <a:p>
            <a:pPr marL="0" indent="0">
              <a:buNone/>
            </a:pPr>
            <a:endParaRPr lang="pt-BR" sz="2000">
              <a:solidFill>
                <a:schemeClr val="bg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05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913C5E4-F6A9-73DA-8EC9-AD18F22E5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pt-BR">
                <a:solidFill>
                  <a:schemeClr val="bg1"/>
                </a:solidFill>
              </a:rPr>
              <a:t>Deslocamentos parciais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0DD3CC-9140-55F3-D0C3-964E46705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</a:rPr>
              <a:t>I – As solicitações poderão ser feitas pelo dirigente de unidade e pela SGP.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</a:rPr>
              <a:t>II – Se o deslocamento for:</a:t>
            </a:r>
          </a:p>
          <a:p>
            <a:pPr marL="514350" indent="-514350">
              <a:buAutoNum type="alphaLcParenR"/>
            </a:pPr>
            <a:r>
              <a:rPr lang="pt-BR" sz="2000" dirty="0">
                <a:solidFill>
                  <a:schemeClr val="bg1"/>
                </a:solidFill>
              </a:rPr>
              <a:t>Integral à jornada de trabalho, altera-se o exercício, mas mantém a lotação;</a:t>
            </a:r>
          </a:p>
          <a:p>
            <a:pPr marL="514350" indent="-514350">
              <a:buAutoNum type="alphaLcParenR"/>
            </a:pPr>
            <a:r>
              <a:rPr lang="pt-BR" sz="2000" dirty="0">
                <a:solidFill>
                  <a:schemeClr val="bg1"/>
                </a:solidFill>
              </a:rPr>
              <a:t>Parcial à jornada de trabalho, não se altera o exercício, mas fica à disposição por um período, em geral um turno.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bg1"/>
                </a:solidFill>
              </a:rPr>
              <a:t>III – No caso de deslocamento integral, a avaliação de desempenho e a frequência ficará sob responsabilidade do gestor da unidade de destino proporcionalmente ao tempo que o servidor movimentado ficar à disposição.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50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C28BF1-9A1D-7713-A141-4AC8A029B5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021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9DB5C4B1-E6E9-A2D3-EC97-75E4153D3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ALTERAÇÃO DE EXERCÍCIO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36824858-8BBC-E76B-60F2-D6AF2D207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19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9CB0874-88B8-43D3-B0B6-C32F790F7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BFD067A-52BE-40EE-B7CA-391830B9A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2561771"/>
            <a:chOff x="0" y="0"/>
            <a:chExt cx="12192000" cy="2561771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CDA7855-806B-4A02-9C19-24872E4D8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AFE70DE-5BEC-4E54-98D2-48C13E149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53CC7D0D-D5F5-F185-4C88-19343423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915" y="1040400"/>
            <a:ext cx="7866060" cy="707886"/>
          </a:xfrm>
        </p:spPr>
        <p:txBody>
          <a:bodyPr anchor="b">
            <a:normAutofit/>
          </a:bodyPr>
          <a:lstStyle/>
          <a:p>
            <a:r>
              <a:rPr lang="pt-BR" sz="4000"/>
              <a:t>Alteração de exercício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15B8CC4-8CCE-428F-AE7E-28D178984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0" y="2027156"/>
            <a:ext cx="12192000" cy="757168"/>
            <a:chOff x="0" y="2959818"/>
            <a:chExt cx="12192000" cy="757168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6359FA2-E374-4073-8269-E10D2AE74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A1F0E66-9B5E-4980-8AEC-B4D144B48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2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687784-949B-E787-E416-BA06BE826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413" y="2840641"/>
            <a:ext cx="10559845" cy="38108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>
                <a:solidFill>
                  <a:schemeClr val="tx1">
                    <a:alpha val="80000"/>
                  </a:schemeClr>
                </a:solidFill>
              </a:rPr>
              <a:t>Dirigentes poderão movimentar servidor no âmbito de sua unidade, observando:</a:t>
            </a:r>
          </a:p>
          <a:p>
            <a:pPr marL="0" marR="762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I - evitar o deslocamento interno quando a movimentação implicar na redução de 50% (cinquenta por cento) da força de trabalho da unidade de exercício;</a:t>
            </a:r>
          </a:p>
          <a:p>
            <a:pPr marL="0" marR="762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II - deslocar servidor mantendo o alinhamento das atribuições do cargo efetivo com os da unidade;</a:t>
            </a:r>
          </a:p>
          <a:p>
            <a:pPr marL="0" marR="762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III - efetivar a alteração de exercício somente após publicação do ato autorizativo; </a:t>
            </a:r>
          </a:p>
          <a:p>
            <a:pPr marL="0" marR="762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IV - a alteração de exercício não implica em necessidade de reposição de servidor; </a:t>
            </a:r>
          </a:p>
          <a:p>
            <a:pPr marL="0" marR="762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V - tornar-se-á nula a alteração de exercício sem a publicação do ato autorizativo; e</a:t>
            </a:r>
          </a:p>
          <a:p>
            <a:pPr marL="0" marR="762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VI – poderá ser aberto programa de gestão na nova unidade de exercício. </a:t>
            </a:r>
            <a:endParaRPr lang="pt-BR" sz="240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274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CB0874-88B8-43D3-B0B6-C32F790F7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BFD067A-52BE-40EE-B7CA-391830B9A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2561771"/>
            <a:chOff x="0" y="0"/>
            <a:chExt cx="12192000" cy="2561771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CDA7855-806B-4A02-9C19-24872E4D8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AFE70DE-5BEC-4E54-98D2-48C13E149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435EFC5D-6AB7-1E26-40CE-AAA2FC586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915" y="1040400"/>
            <a:ext cx="7866060" cy="707886"/>
          </a:xfrm>
        </p:spPr>
        <p:txBody>
          <a:bodyPr anchor="b">
            <a:normAutofit/>
          </a:bodyPr>
          <a:lstStyle/>
          <a:p>
            <a:r>
              <a:rPr lang="pt-BR" sz="4000"/>
              <a:t>Alteração de exercício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15B8CC4-8CCE-428F-AE7E-28D178984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0" y="2027156"/>
            <a:ext cx="12192000" cy="757168"/>
            <a:chOff x="0" y="2959818"/>
            <a:chExt cx="12192000" cy="75716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6359FA2-E374-4073-8269-E10D2AE74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1F0E66-9B5E-4980-8AEC-B4D144B48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2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E613ED-B769-5C4E-AB17-5E7C32A28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343" y="2899643"/>
            <a:ext cx="10293439" cy="366081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29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Dirigente envia processo SEI </a:t>
            </a:r>
            <a:r>
              <a:rPr lang="pt-BR" sz="2900" b="0" i="1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Pessoal: Movimentação de Servidor</a:t>
            </a:r>
            <a:r>
              <a:rPr lang="pt-BR" sz="29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 e enviar ofício à DIMOV com as seguintes informações:</a:t>
            </a:r>
          </a:p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9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a) nome, cargo efetivo, matrícula, carga horária, código e nível da função (se for o caso) e se recebe adicional ocupacional (se for o caso);</a:t>
            </a:r>
          </a:p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9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b) nome da unidade de exercício de origem;</a:t>
            </a:r>
          </a:p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9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c) nome da unidade de destino;</a:t>
            </a:r>
          </a:p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9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d) quantidade de pessoas em exercício nas unidades de exercício de origem e de destino;</a:t>
            </a:r>
          </a:p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9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e) justificativas técnicas para movimentação interna;</a:t>
            </a:r>
          </a:p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9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f) informações pertinentes ao programa de gestão do envolvido, caso o servidor esteja participando do programa da unidade de origem; e</a:t>
            </a:r>
          </a:p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9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g) outras informações consideradas relevantes.</a:t>
            </a:r>
          </a:p>
          <a:p>
            <a:pPr marL="0" indent="0">
              <a:buNone/>
            </a:pPr>
            <a:endParaRPr lang="pt-BR" sz="110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6540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C28BF1-9A1D-7713-A141-4AC8A029B5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021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9DB5C4B1-E6E9-A2D3-EC97-75E4153D3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pt-BR" sz="5600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Banco de Gestão das Remoções Internas e Deslocamento Parcial (BGRD)</a:t>
            </a:r>
            <a:endParaRPr lang="pt-BR" sz="5600" dirty="0">
              <a:solidFill>
                <a:srgbClr val="FFFFFF"/>
              </a:solidFill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36824858-8BBC-E76B-60F2-D6AF2D207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494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C733A4F-B3C1-7D43-B56B-5CE75EE96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pt-BR" i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Banco de Gestão das Remoções Internas e Deslocamento Parcial (BGRD)</a:t>
            </a: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1B8B9F-7BB8-DFFD-40FC-AAD6DC64D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solidFill>
                  <a:srgbClr val="FFFFFF"/>
                </a:solidFill>
              </a:rPr>
              <a:t>Características: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FFFFFF"/>
                </a:solidFill>
              </a:rPr>
              <a:t>Banco para gerenciamento das movimentações de que trata a Instrução Normativa.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FFFFFF"/>
                </a:solidFill>
              </a:rPr>
              <a:t> Ingresso de informações por meio de três formulários distintos:</a:t>
            </a:r>
          </a:p>
          <a:p>
            <a:pPr marL="0" marR="762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a) </a:t>
            </a:r>
            <a:r>
              <a:rPr lang="pt-BR" sz="20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Interesse em Remoção a Pedido do Servidor</a:t>
            </a:r>
            <a:r>
              <a:rPr lang="pt-BR" sz="2000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, a </a:t>
            </a:r>
            <a:r>
              <a:rPr lang="pt-BR" sz="2000" b="1" i="0" u="sng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ser preenchido por servidor interessado</a:t>
            </a:r>
            <a:r>
              <a:rPr lang="pt-BR" sz="20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pt-BR" sz="2000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em deslocamento para outra unidade, independente do cargo efetivo ocupado;</a:t>
            </a:r>
          </a:p>
          <a:p>
            <a:pPr marL="0" marR="762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b) </a:t>
            </a:r>
            <a:r>
              <a:rPr lang="pt-BR" sz="20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Interesse em Remoção de Servidor da Unidade Máxima para outra Unidade </a:t>
            </a:r>
            <a:r>
              <a:rPr lang="pt-BR" sz="2000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no Interesse da Administração, </a:t>
            </a:r>
            <a:r>
              <a:rPr lang="pt-BR" sz="2000" b="1" i="0" u="sng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a ser preenchido pelo dirigente de unidade, ou chefia por ele indicada,</a:t>
            </a:r>
            <a:r>
              <a:rPr lang="pt-BR" sz="2000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considerando os aspectos técnicos e comportamentais que fundamentam o pedido;</a:t>
            </a:r>
          </a:p>
          <a:p>
            <a:pPr marL="0" marR="762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c) </a:t>
            </a:r>
            <a:r>
              <a:rPr lang="pt-BR" sz="20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Interesse em Ingresso de Servidor por Remoção</a:t>
            </a:r>
            <a:r>
              <a:rPr lang="pt-BR" sz="2000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pt-BR" sz="2000" b="1" i="0" u="sng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a ser preenchido exclusivamente pelo dirigente de unidade</a:t>
            </a:r>
            <a:r>
              <a:rPr lang="pt-BR" sz="2000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, 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19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C733A4F-B3C1-7D43-B56B-5CE75EE96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pt-BR" i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Banco de Gestão das Remoções Internas e Deslocamento Parcial (BGRD)</a:t>
            </a: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1B8B9F-7BB8-DFFD-40FC-AAD6DC64D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>
                <a:solidFill>
                  <a:srgbClr val="FFFFFF"/>
                </a:solidFill>
              </a:rPr>
              <a:t>Características: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>
                <a:solidFill>
                  <a:srgbClr val="FFFFFF"/>
                </a:solidFill>
              </a:rPr>
              <a:t>As informações do BGRD serão de uso exclusivo da SGP e não será de nenhuma divulgados seus dados, a </a:t>
            </a:r>
            <a:r>
              <a:rPr lang="pt-BR" sz="2000" b="0" i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fim de se evitar a exposição de dados individuais/pessoais.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>
                <a:solidFill>
                  <a:srgbClr val="FFFFFF"/>
                </a:solidFill>
                <a:latin typeface="Calibri" panose="020F0502020204030204" pitchFamily="34" charset="0"/>
              </a:rPr>
              <a:t>Os formulários ficarão disponíveis na página da SGP, aba Força de Trabalho.</a:t>
            </a:r>
            <a:endParaRPr lang="pt-BR" sz="200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137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41031D-23E3-128D-7709-218121E32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Banco de Gestão das Remoções Internas e Deslocamento Parcial (BGRD)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4DDFCC-91DF-31D9-920F-89D09539F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Dinâmica de funcionamento do Banco: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08DF79AF-7F0C-973E-FE83-164785B9D420}"/>
              </a:ext>
            </a:extLst>
          </p:cNvPr>
          <p:cNvSpPr/>
          <p:nvPr/>
        </p:nvSpPr>
        <p:spPr>
          <a:xfrm>
            <a:off x="4585855" y="4704772"/>
            <a:ext cx="2784763" cy="160712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BGRD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48D9B561-3493-B56B-3210-CE1DB1E99401}"/>
              </a:ext>
            </a:extLst>
          </p:cNvPr>
          <p:cNvSpPr/>
          <p:nvPr/>
        </p:nvSpPr>
        <p:spPr>
          <a:xfrm>
            <a:off x="2209799" y="2729345"/>
            <a:ext cx="2064327" cy="110836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Servidor interessado em ser removido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3A85B18B-AA0B-5694-06FE-A691A3598EF9}"/>
              </a:ext>
            </a:extLst>
          </p:cNvPr>
          <p:cNvSpPr/>
          <p:nvPr/>
        </p:nvSpPr>
        <p:spPr>
          <a:xfrm>
            <a:off x="4946072" y="2729345"/>
            <a:ext cx="2064327" cy="110836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Dirigente interessado na remoção de servidor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B83B2C9A-09B3-DB70-5DEC-066131F2A3CE}"/>
              </a:ext>
            </a:extLst>
          </p:cNvPr>
          <p:cNvSpPr/>
          <p:nvPr/>
        </p:nvSpPr>
        <p:spPr>
          <a:xfrm>
            <a:off x="7682345" y="2729345"/>
            <a:ext cx="2064327" cy="110836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Dirigente interessado em ingresso de servidor</a:t>
            </a:r>
          </a:p>
        </p:txBody>
      </p:sp>
      <p:sp>
        <p:nvSpPr>
          <p:cNvPr id="10" name="Seta: Dobrada para Cima 9">
            <a:extLst>
              <a:ext uri="{FF2B5EF4-FFF2-40B4-BE49-F238E27FC236}">
                <a16:creationId xmlns:a16="http://schemas.microsoft.com/office/drawing/2014/main" id="{B25D87D8-01E4-4D79-CD38-5346855D27DB}"/>
              </a:ext>
            </a:extLst>
          </p:cNvPr>
          <p:cNvSpPr/>
          <p:nvPr/>
        </p:nvSpPr>
        <p:spPr>
          <a:xfrm rot="5400000">
            <a:off x="2710423" y="4318818"/>
            <a:ext cx="1800707" cy="1108364"/>
          </a:xfrm>
          <a:prstGeom prst="bent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: Dobrada para Cima 11">
            <a:extLst>
              <a:ext uri="{FF2B5EF4-FFF2-40B4-BE49-F238E27FC236}">
                <a16:creationId xmlns:a16="http://schemas.microsoft.com/office/drawing/2014/main" id="{ADE1298B-CC9F-3C89-D500-20FEEA6E3604}"/>
              </a:ext>
            </a:extLst>
          </p:cNvPr>
          <p:cNvSpPr/>
          <p:nvPr/>
        </p:nvSpPr>
        <p:spPr>
          <a:xfrm rot="16200000" flipH="1">
            <a:off x="7445345" y="4318819"/>
            <a:ext cx="1800704" cy="1108366"/>
          </a:xfrm>
          <a:prstGeom prst="bent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: para Baixo 12">
            <a:extLst>
              <a:ext uri="{FF2B5EF4-FFF2-40B4-BE49-F238E27FC236}">
                <a16:creationId xmlns:a16="http://schemas.microsoft.com/office/drawing/2014/main" id="{F9C856D1-77B3-A696-EC53-1AE161E6CD7A}"/>
              </a:ext>
            </a:extLst>
          </p:cNvPr>
          <p:cNvSpPr/>
          <p:nvPr/>
        </p:nvSpPr>
        <p:spPr>
          <a:xfrm>
            <a:off x="5832764" y="4001294"/>
            <a:ext cx="401781" cy="59841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673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41031D-23E3-128D-7709-218121E32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Banco de Gestão das Remoções Internas e Deslocamento Parcial (BGRD)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4DDFCC-91DF-31D9-920F-89D09539F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Ordem das movimentações: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E25B0AEC-9226-DAF4-2FA1-34EAC964D4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3283283"/>
              </p:ext>
            </p:extLst>
          </p:nvPr>
        </p:nvGraphicFramePr>
        <p:xfrm>
          <a:off x="2032000" y="2189018"/>
          <a:ext cx="8128000" cy="4516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442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F503FB-3FB2-0C9E-1041-331166EAA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pt-BR" sz="4100">
                <a:solidFill>
                  <a:schemeClr val="bg1"/>
                </a:solidFill>
              </a:rPr>
              <a:t>Situação do quadro funcional de TAEs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FB2BE9-2CA0-30BA-E229-524A1AF17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bg1"/>
                </a:solidFill>
              </a:rPr>
              <a:t>Atualmente são 381 </a:t>
            </a:r>
            <a:r>
              <a:rPr lang="pt-BR" sz="2000">
                <a:solidFill>
                  <a:schemeClr val="bg1"/>
                </a:solidFill>
              </a:rPr>
              <a:t>TAEs</a:t>
            </a:r>
            <a:r>
              <a:rPr lang="pt-BR" sz="2000" dirty="0">
                <a:solidFill>
                  <a:schemeClr val="bg1"/>
                </a:solidFill>
              </a:rPr>
              <a:t> na Unilab, sendo 232 nível médio e 140 nível superior, para atendimento de 24 cursos de graduação e 8 de pós-graduação</a:t>
            </a:r>
            <a:endParaRPr lang="pt-BR" sz="200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bg1"/>
                </a:solidFill>
              </a:rPr>
              <a:t> São 44 </a:t>
            </a:r>
            <a:r>
              <a:rPr lang="pt-BR" sz="2000">
                <a:solidFill>
                  <a:schemeClr val="bg1"/>
                </a:solidFill>
              </a:rPr>
              <a:t>TAEs</a:t>
            </a:r>
            <a:r>
              <a:rPr lang="pt-BR" sz="2000" dirty="0">
                <a:solidFill>
                  <a:schemeClr val="bg1"/>
                </a:solidFill>
              </a:rPr>
              <a:t> lotados na Bahia;</a:t>
            </a:r>
            <a:endParaRPr lang="pt-BR" sz="200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bg1"/>
                </a:solidFill>
              </a:rPr>
              <a:t>São 3894 estudantes matriculados no semestre 2022.1;</a:t>
            </a:r>
            <a:endParaRPr lang="pt-BR" sz="200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bg1"/>
                </a:solidFill>
              </a:rPr>
              <a:t>quase 35% da força de trabalho de técnicos-administrativos da Unilab é composta por cargos de Assistente em Administração; e</a:t>
            </a:r>
            <a:endParaRPr lang="pt-BR" sz="200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bg1"/>
                </a:solidFill>
              </a:rPr>
              <a:t>mais de 12% dos cargos da Unilab estão extintos ou vedados para concurso público, por decretos federais.</a:t>
            </a:r>
            <a:endParaRPr lang="pt-BR" sz="200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77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D45523-796D-D071-7A25-783A8CA75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10449" b="91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FDCA874B-88F8-401C-B139-A1BA213CC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1695576"/>
            <a:ext cx="8652938" cy="2857191"/>
          </a:xfrm>
        </p:spPr>
        <p:txBody>
          <a:bodyPr anchor="ctr">
            <a:normAutofit/>
          </a:bodyPr>
          <a:lstStyle/>
          <a:p>
            <a:r>
              <a:rPr lang="pt-BR" sz="8000"/>
              <a:t>FIM</a:t>
            </a:r>
            <a:br>
              <a:rPr lang="pt-BR" sz="8000"/>
            </a:br>
            <a:r>
              <a:rPr lang="pt-BR" sz="8000"/>
              <a:t>OBRIGADO!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186D7B19-58B8-7D6E-838D-26C3CB570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750450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497D6C3-37C4-96C9-30D8-B5593DE73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pt-BR" sz="3700">
                <a:solidFill>
                  <a:schemeClr val="bg1"/>
                </a:solidFill>
              </a:rPr>
              <a:t>Ações realizadas e expectativas com a IN.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3AFA99-3E7D-D2DB-B7DA-39ECFD619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900" b="1">
                <a:solidFill>
                  <a:schemeClr val="bg1"/>
                </a:solidFill>
              </a:rPr>
              <a:t>Ações</a:t>
            </a:r>
          </a:p>
          <a:p>
            <a:r>
              <a:rPr lang="pt-BR" sz="1900">
                <a:solidFill>
                  <a:schemeClr val="bg1"/>
                </a:solidFill>
              </a:rPr>
              <a:t>Mapeamento organizacional de estrutura e competências;</a:t>
            </a:r>
          </a:p>
          <a:p>
            <a:r>
              <a:rPr lang="pt-BR" sz="1900">
                <a:solidFill>
                  <a:schemeClr val="bg1"/>
                </a:solidFill>
              </a:rPr>
              <a:t>Atualização do organograma;</a:t>
            </a:r>
          </a:p>
          <a:p>
            <a:r>
              <a:rPr lang="pt-BR" sz="1900">
                <a:solidFill>
                  <a:schemeClr val="bg1"/>
                </a:solidFill>
              </a:rPr>
              <a:t>Realização de editais de remoção;</a:t>
            </a:r>
          </a:p>
          <a:p>
            <a:pPr marL="0" indent="0">
              <a:buNone/>
            </a:pPr>
            <a:r>
              <a:rPr lang="pt-BR" sz="1900" b="1">
                <a:solidFill>
                  <a:schemeClr val="bg1"/>
                </a:solidFill>
              </a:rPr>
              <a:t>Expectativas</a:t>
            </a:r>
          </a:p>
          <a:p>
            <a:r>
              <a:rPr lang="pt-BR" sz="1900">
                <a:solidFill>
                  <a:schemeClr val="bg1"/>
                </a:solidFill>
              </a:rPr>
              <a:t>Organização de procedimentos administrativos de remoções a critério da Administração;</a:t>
            </a:r>
          </a:p>
          <a:p>
            <a:r>
              <a:rPr lang="pt-BR" sz="1900">
                <a:solidFill>
                  <a:schemeClr val="bg1"/>
                </a:solidFill>
              </a:rPr>
              <a:t>Estratégias para atendimento de demandas específicas;</a:t>
            </a:r>
          </a:p>
          <a:p>
            <a:r>
              <a:rPr lang="pt-BR" sz="1900">
                <a:solidFill>
                  <a:schemeClr val="bg1"/>
                </a:solidFill>
              </a:rPr>
              <a:t>Regulamentação da alteração de exercício de servidores; e</a:t>
            </a:r>
          </a:p>
          <a:p>
            <a:r>
              <a:rPr lang="pt-BR" sz="1900">
                <a:solidFill>
                  <a:schemeClr val="bg1"/>
                </a:solidFill>
              </a:rPr>
              <a:t>Implementação da visão mais humana dos processos.</a:t>
            </a:r>
          </a:p>
          <a:p>
            <a:endParaRPr lang="pt-BR" sz="190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39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C28BF1-9A1D-7713-A141-4AC8A029B5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021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9DB5C4B1-E6E9-A2D3-EC97-75E4153D3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REMOÇÕES DE OFICIO NO INTERESSE DA ADMINISTRAÇÃO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36824858-8BBC-E76B-60F2-D6AF2D207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31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F892E19-92E7-4BB2-8C3F-DBDFE8D9D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1E493D3-31D9-4B80-9798-EEA082E12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2" y="-1"/>
              <a:ext cx="4572002" cy="6858002"/>
              <a:chOff x="-2" y="-1"/>
              <a:chExt cx="4572002" cy="6858002"/>
            </a:xfrm>
            <a:effectLst/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2E6AA4D-EC17-45B5-B621-DF0FD91FD4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D56F11D0-7966-41FE-AAB9-EC0C54F11F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bg1">
                  <a:alpha val="86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EDE579A-0A12-4A10-85D4-A8DA1663B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5CA79E3-BA58-419A-8541-7498AC2633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2348C622-BC44-4959-B64E-427015FD1F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F8841A98-AA1D-4F65-A368-EF31110B07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E6609F08-9B2C-4879-AC68-E3E537BED7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6910EFC9-D70D-42FD-BCCD-AB1F710BFD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83BEF371-1E22-4C4F-A62F-AC6B92CAE0B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AF503FB-3FB2-0C9E-1041-331166EAA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641752"/>
            <a:ext cx="2655887" cy="3213277"/>
          </a:xfrm>
        </p:spPr>
        <p:txBody>
          <a:bodyPr anchor="t">
            <a:normAutofit/>
          </a:bodyPr>
          <a:lstStyle/>
          <a:p>
            <a:r>
              <a:rPr lang="pt-BR" sz="4000"/>
              <a:t>Remoções de ofício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FB2BE9-2CA0-30BA-E229-524A1AF17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1" y="1721579"/>
            <a:ext cx="6140449" cy="3952648"/>
          </a:xfrm>
        </p:spPr>
        <p:txBody>
          <a:bodyPr>
            <a:normAutofit/>
          </a:bodyPr>
          <a:lstStyle/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dirty="0">
                <a:solidFill>
                  <a:schemeClr val="tx1">
                    <a:alpha val="80000"/>
                  </a:schemeClr>
                </a:solidFill>
                <a:latin typeface="Calibri" panose="020F0502020204030204" pitchFamily="34" charset="0"/>
              </a:rPr>
              <a:t>I - Poderá acontecer:</a:t>
            </a:r>
            <a:endParaRPr lang="pt-BR" sz="2000" b="0" i="0" dirty="0">
              <a:solidFill>
                <a:schemeClr val="tx1">
                  <a:alpha val="80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a) em lotação definitiva;</a:t>
            </a:r>
          </a:p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b) em lotação provisória, por até 3 (três) meses, com acompanhamento da Divisão de Dimensionamento e Movimentação de Pessoal (DIMOV).</a:t>
            </a:r>
          </a:p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dirty="0">
                <a:solidFill>
                  <a:schemeClr val="tx1">
                    <a:alpha val="80000"/>
                  </a:schemeClr>
                </a:solidFill>
                <a:latin typeface="Calibri" panose="020F0502020204030204" pitchFamily="34" charset="0"/>
              </a:rPr>
              <a:t>II – Poderá haver entrevista durante do processo de remoção.</a:t>
            </a:r>
          </a:p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III – Não h</a:t>
            </a:r>
            <a:r>
              <a:rPr lang="pt-BR" sz="2000" dirty="0">
                <a:solidFill>
                  <a:schemeClr val="tx1">
                    <a:alpha val="80000"/>
                  </a:schemeClr>
                </a:solidFill>
                <a:latin typeface="Calibri" panose="020F0502020204030204" pitchFamily="34" charset="0"/>
              </a:rPr>
              <a:t>á compromisso de reposição de vaga.</a:t>
            </a:r>
          </a:p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0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IV </a:t>
            </a:r>
            <a:r>
              <a:rPr lang="pt-BR" sz="2000" dirty="0">
                <a:solidFill>
                  <a:schemeClr val="tx1">
                    <a:alpha val="80000"/>
                  </a:schemeClr>
                </a:solidFill>
                <a:latin typeface="Calibri" panose="020F0502020204030204" pitchFamily="34" charset="0"/>
              </a:rPr>
              <a:t>– Identificada necessidade de recomposição será oportunizada alocação de servidores por meio de:</a:t>
            </a:r>
            <a:endParaRPr lang="pt-BR" sz="2000" b="0" i="0" dirty="0">
              <a:solidFill>
                <a:schemeClr val="tx1">
                  <a:alpha val="80000"/>
                </a:schemeClr>
              </a:solidFill>
              <a:effectLst/>
              <a:latin typeface="Calibri" panose="020F0502020204030204" pitchFamily="34" charset="0"/>
            </a:endParaRPr>
          </a:p>
          <a:p>
            <a:endParaRPr lang="pt-BR" sz="200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861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F892E19-92E7-4BB2-8C3F-DBDFE8D9D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1E493D3-31D9-4B80-9798-EEA082E12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2" y="-1"/>
              <a:ext cx="4572002" cy="6858002"/>
              <a:chOff x="-2" y="-1"/>
              <a:chExt cx="4572002" cy="6858002"/>
            </a:xfrm>
            <a:effectLst/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2E6AA4D-EC17-45B5-B621-DF0FD91FD4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D56F11D0-7966-41FE-AAB9-EC0C54F11F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bg1">
                  <a:alpha val="86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EDE579A-0A12-4A10-85D4-A8DA1663B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5CA79E3-BA58-419A-8541-7498AC2633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2348C622-BC44-4959-B64E-427015FD1F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F8841A98-AA1D-4F65-A368-EF31110B07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E6609F08-9B2C-4879-AC68-E3E537BED7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6910EFC9-D70D-42FD-BCCD-AB1F710BFD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83BEF371-1E22-4C4F-A62F-AC6B92CAE0B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5E009087-FF4E-48A9-2625-F354EF697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641752"/>
            <a:ext cx="2655887" cy="3213277"/>
          </a:xfrm>
        </p:spPr>
        <p:txBody>
          <a:bodyPr anchor="t">
            <a:normAutofit/>
          </a:bodyPr>
          <a:lstStyle/>
          <a:p>
            <a:r>
              <a:rPr lang="pt-BR" sz="4000"/>
              <a:t>Remoções de ofício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C49F15-EA9C-070C-E1FB-3E488388F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1" y="1721579"/>
            <a:ext cx="6140449" cy="3952648"/>
          </a:xfrm>
        </p:spPr>
        <p:txBody>
          <a:bodyPr>
            <a:normAutofit/>
          </a:bodyPr>
          <a:lstStyle/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sz="24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criação de vaga em edital de remoção interna;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sz="24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deslocamento parcial;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sz="24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movimentação para compor força de trabalho;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sz="24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redistribuição de servidor; ou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sz="2400" b="0" i="0" dirty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novos provimentos por concurso público.</a:t>
            </a:r>
          </a:p>
          <a:p>
            <a:endParaRPr lang="pt-BR" sz="240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89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adrão do plano de fundo&#10;&#10;Descrição gerada automaticamente">
            <a:extLst>
              <a:ext uri="{FF2B5EF4-FFF2-40B4-BE49-F238E27FC236}">
                <a16:creationId xmlns:a16="http://schemas.microsoft.com/office/drawing/2014/main" id="{F1C28BF1-9A1D-7713-A141-4AC8A029B5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021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9DB5C4B1-E6E9-A2D3-EC97-75E4153D3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REMOÇÕES A PEDIDO, A CRITÉRIO DA ADMINISTRAÇÃO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36824858-8BBC-E76B-60F2-D6AF2D207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79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F892E19-92E7-4BB2-8C3F-DBDFE8D9D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1E493D3-31D9-4B80-9798-EEA082E12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2" y="-1"/>
              <a:ext cx="4572002" cy="6858002"/>
              <a:chOff x="-2" y="-1"/>
              <a:chExt cx="4572002" cy="6858002"/>
            </a:xfrm>
            <a:effectLst/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2E6AA4D-EC17-45B5-B621-DF0FD91FD4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D56F11D0-7966-41FE-AAB9-EC0C54F11F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bg1">
                  <a:alpha val="86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EDE579A-0A12-4A10-85D4-A8DA1663B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5CA79E3-BA58-419A-8541-7498AC2633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2348C622-BC44-4959-B64E-427015FD1F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F8841A98-AA1D-4F65-A368-EF31110B07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E6609F08-9B2C-4879-AC68-E3E537BED7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6910EFC9-D70D-42FD-BCCD-AB1F710BFD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83BEF371-1E22-4C4F-A62F-AC6B92CAE0B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3D4518F-C47D-4DC4-5D78-6C32687B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641752"/>
            <a:ext cx="2655887" cy="3213277"/>
          </a:xfrm>
        </p:spPr>
        <p:txBody>
          <a:bodyPr anchor="t">
            <a:normAutofit/>
          </a:bodyPr>
          <a:lstStyle/>
          <a:p>
            <a:r>
              <a:rPr lang="pt-BR" sz="3100"/>
              <a:t>Remoções a pedido, a critério da Administração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F8E1A3-194E-88E0-D686-940573134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1" y="1721579"/>
            <a:ext cx="6140449" cy="3952648"/>
          </a:xfrm>
        </p:spPr>
        <p:txBody>
          <a:bodyPr>
            <a:normAutofit/>
          </a:bodyPr>
          <a:lstStyle/>
          <a:p>
            <a:pPr marL="0" marR="762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b="0" i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I – Poderá ocorrer por:</a:t>
            </a:r>
          </a:p>
          <a:p>
            <a:pPr marL="514350" marR="76200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pt-BR" sz="2400" b="0" i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por permuta com outro servidor; e</a:t>
            </a:r>
          </a:p>
          <a:p>
            <a:pPr marL="514350" marR="76200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pt-BR" sz="2400" b="0" i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por processo seletivo mediante edital.</a:t>
            </a:r>
          </a:p>
          <a:p>
            <a:pPr marL="514350" marR="76200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endParaRPr lang="pt-BR" sz="2400">
              <a:solidFill>
                <a:schemeClr val="tx1">
                  <a:alpha val="80000"/>
                </a:schemeClr>
              </a:solidFill>
              <a:latin typeface="Calibri" panose="020F0502020204030204" pitchFamily="34" charset="0"/>
            </a:endParaRPr>
          </a:p>
          <a:p>
            <a:pPr marL="0" marR="762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400" b="0" i="0">
                <a:solidFill>
                  <a:schemeClr val="tx1">
                    <a:alpha val="80000"/>
                  </a:schemeClr>
                </a:solidFill>
                <a:effectLst/>
                <a:latin typeface="Calibri" panose="020F0502020204030204" pitchFamily="34" charset="0"/>
              </a:rPr>
              <a:t>II – A DIMOV poderá realizar entrevistas com os envolvidos no processo de remoção, exceto nos casos de edital de remoção interna.</a:t>
            </a:r>
          </a:p>
          <a:p>
            <a:endParaRPr lang="pt-BR" sz="240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86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C28BF1-9A1D-7713-A141-4AC8A029B5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021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9DB5C4B1-E6E9-A2D3-EC97-75E4153D3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DESLOCAMENTOS PARCIAIS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36824858-8BBC-E76B-60F2-D6AF2D207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56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1073</Words>
  <Application>Microsoft Office PowerPoint</Application>
  <PresentationFormat>Widescreen</PresentationFormat>
  <Paragraphs>94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Abadi</vt:lpstr>
      <vt:lpstr>Arial</vt:lpstr>
      <vt:lpstr>Calibri</vt:lpstr>
      <vt:lpstr>Calibri Light</vt:lpstr>
      <vt:lpstr>Wingdings</vt:lpstr>
      <vt:lpstr>Tema do Office</vt:lpstr>
      <vt:lpstr>INSTRUÇÃO NORMATIVA SGP/UNILAB Nº 22, DE 18 DE NOVEMBRO DE 2022</vt:lpstr>
      <vt:lpstr>Situação do quadro funcional de TAEs</vt:lpstr>
      <vt:lpstr>Ações realizadas e expectativas com a IN.</vt:lpstr>
      <vt:lpstr>REMOÇÕES DE OFICIO NO INTERESSE DA ADMINISTRAÇÃO</vt:lpstr>
      <vt:lpstr>Remoções de ofício</vt:lpstr>
      <vt:lpstr>Remoções de ofício</vt:lpstr>
      <vt:lpstr>REMOÇÕES A PEDIDO, A CRITÉRIO DA ADMINISTRAÇÃO</vt:lpstr>
      <vt:lpstr>Remoções a pedido, a critério da Administração</vt:lpstr>
      <vt:lpstr>DESLOCAMENTOS PARCIAIS</vt:lpstr>
      <vt:lpstr>Deslocamentos parciais</vt:lpstr>
      <vt:lpstr>Deslocamentos parciais</vt:lpstr>
      <vt:lpstr>ALTERAÇÃO DE EXERCÍCIO</vt:lpstr>
      <vt:lpstr>Alteração de exercício</vt:lpstr>
      <vt:lpstr>Alteração de exercício</vt:lpstr>
      <vt:lpstr>Banco de Gestão das Remoções Internas e Deslocamento Parcial (BGRD)</vt:lpstr>
      <vt:lpstr>Banco de Gestão das Remoções Internas e Deslocamento Parcial (BGRD)</vt:lpstr>
      <vt:lpstr>Banco de Gestão das Remoções Internas e Deslocamento Parcial (BGRD)</vt:lpstr>
      <vt:lpstr>Banco de Gestão das Remoções Internas e Deslocamento Parcial (BGRD)</vt:lpstr>
      <vt:lpstr>Banco de Gestão das Remoções Internas e Deslocamento Parcial (BGRD)</vt:lpstr>
      <vt:lpstr>FIM OBRIGADO!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INSTRUÇÃO NORMATIVA SGP/UNILAB Nº 22, DE 18 DE NOVEMBRO DE 2022</dc:title>
  <dc:creator>Antonio Adriano</dc:creator>
  <cp:lastModifiedBy>Antonio Adriano</cp:lastModifiedBy>
  <cp:revision>1</cp:revision>
  <dcterms:created xsi:type="dcterms:W3CDTF">2022-12-05T23:13:12Z</dcterms:created>
  <dcterms:modified xsi:type="dcterms:W3CDTF">2022-12-06T01:38:25Z</dcterms:modified>
</cp:coreProperties>
</file>