
<file path=[Content_Types].xml><?xml version="1.0" encoding="utf-8"?>
<Types xmlns="http://schemas.openxmlformats.org/package/2006/content-types">
  <Default ContentType="image/jpeg" Extension="jpg"/>
  <Default ContentType="image/svg+xml" Extension="svg"/>
  <Default ContentType="image/png" Extension="tmp"/>
  <Default ContentType="application/xml" Extension="xml"/>
  <Default ContentType="image/png" Extension="png"/>
  <Default ContentType="image/jpeg" Extension="jpeg"/>
  <Default ContentType="model/gltf.binary" Extension="glb"/>
  <Default ContentType="application/vnd.openxmlformats-package.relationships+xml" Extension="rels"/>
  <Override ContentType="application/vnd.openxmlformats-officedocument.presentationml.tableStyles+xml" PartName="/ppt/tableStyles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drawingml.diagramData+xml" PartName="/ppt/diagrams/data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presentation.main+xml" PartName="/ppt/presentation.xml"/>
  <Override ContentType="application/vnd.ms-office.drawingml.diagramDrawing+xml" PartName="/ppt/diagrams/drawing1.xml"/>
  <Override ContentType="application/vnd.openxmlformats-officedocument.theme+xml" PartName="/ppt/theme/theme1.xml"/>
  <Override ContentType="application/vnd.openxmlformats-officedocument.drawingml.diagramLayout+xml" PartName="/ppt/diagrams/layout1.xml"/>
  <Override ContentType="application/vnd.openxmlformats-officedocument.drawingml.diagramStyle+xml" PartName="/ppt/diagrams/quickStyle1.xml"/>
  <Override ContentType="application/vnd.openxmlformats-officedocument.presentationml.presProps+xml" PartName="/ppt/presProps1.xml"/>
  <Override ContentType="application/vnd.openxmlformats-officedocument.drawingml.diagramColors+xml" PartName="/ppt/diagrams/colors1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6858000" cx="12192000"/>
  <p:notesSz cx="6858000" cy="9144000"/>
  <p:defaultTextStyle>
    <a:defPPr lvl="0">
      <a:defRPr lang="pt-BR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tableStyles" Target="tableStyles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2F3D2E-55A2-48F9-A222-C820D30AAD2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682A3AF-FC02-4F87-98B4-F7B93D56A737}" type="pres">
      <dgm:prSet presAssocID="{F42F3D2E-55A2-48F9-A222-C820D30AAD2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81AE5E69-20DF-44FD-9109-836E6D6A8D48}" type="presOf" srcId="{F42F3D2E-55A2-48F9-A222-C820D30AAD25}" destId="{E682A3AF-FC02-4F87-98B4-F7B93D56A737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2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73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71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3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10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0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8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9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5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9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7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11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03" r:id="rId6"/>
    <p:sldLayoutId id="2147483699" r:id="rId7"/>
    <p:sldLayoutId id="2147483700" r:id="rId8"/>
    <p:sldLayoutId id="2147483701" r:id="rId9"/>
    <p:sldLayoutId id="2147483702" r:id="rId10"/>
    <p:sldLayoutId id="214748370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tm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46A529-421E-09CA-1150-59A18CE12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pt-BR" dirty="0"/>
              <a:t>Programa de Gestão - Unilab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3FF5C6-A9D4-F2F7-FFCB-DF74BE3ED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t-BR" sz="1700">
                <a:solidFill>
                  <a:schemeClr val="tx1">
                    <a:lumMod val="85000"/>
                    <a:lumOff val="15000"/>
                  </a:schemeClr>
                </a:solidFill>
              </a:rPr>
              <a:t>Principais observações sobre a execução do programa de gestão da Unilab no sistema Susep.</a:t>
            </a:r>
          </a:p>
        </p:txBody>
      </p:sp>
      <p:pic>
        <p:nvPicPr>
          <p:cNvPr id="4" name="Picture 3" descr="Vista de Ângulo Baixo De Nuvens No Céu">
            <a:extLst>
              <a:ext uri="{FF2B5EF4-FFF2-40B4-BE49-F238E27FC236}">
                <a16:creationId xmlns:a16="http://schemas.microsoft.com/office/drawing/2014/main" id="{F452D969-1A37-40B3-5912-0B4CA2329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91" r="27592" b="-2"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32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B1386-87E0-4C0E-91B4-71289908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3DC9DA-4D74-CFCB-68D3-A1E76FF07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t-BR" sz="2800" dirty="0">
              <a:latin typeface="Abadi" panose="020B0604020104020204" pitchFamily="34" charset="0"/>
            </a:endParaRPr>
          </a:p>
          <a:p>
            <a:pPr algn="ctr"/>
            <a:endParaRPr lang="pt-BR" sz="2800" dirty="0">
              <a:latin typeface="Abadi" panose="020B0604020104020204" pitchFamily="34" charset="0"/>
            </a:endParaRPr>
          </a:p>
          <a:p>
            <a:pPr algn="ctr"/>
            <a:r>
              <a:rPr lang="pt-BR" sz="2800" dirty="0">
                <a:latin typeface="Abadi" panose="020B0604020104020204" pitchFamily="34" charset="0"/>
              </a:rPr>
              <a:t>PRINCIPAIS RESULTADOS DA PESQUISA FEITA EM MARÇO DE 2023</a:t>
            </a:r>
          </a:p>
        </p:txBody>
      </p:sp>
    </p:spTree>
    <p:extLst>
      <p:ext uri="{BB962C8B-B14F-4D97-AF65-F5344CB8AC3E}">
        <p14:creationId xmlns:p14="http://schemas.microsoft.com/office/powerpoint/2010/main" val="2467446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BEB846-27C7-3BD8-8491-00F0558C1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12290" name="Picture 2" descr="Gráfico de respostas do Formulários Google. Título da pergunta: 5. Você participou do curso de formação ao Programa de Gestão ofertado pela Divisão de Desenvolvimento de Pessoal/SGP?&#10;Clique aqui para acessar a página do curso.. Número de respostas: 93 respostas.">
            <a:extLst>
              <a:ext uri="{FF2B5EF4-FFF2-40B4-BE49-F238E27FC236}">
                <a16:creationId xmlns:a16="http://schemas.microsoft.com/office/drawing/2014/main" id="{B71449F1-C292-5E11-43F8-67737A516F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34" y="2108200"/>
            <a:ext cx="8291857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54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592FBE-CA5A-1780-1C72-0BC3F5AF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13314" name="Picture 2" descr="Gráfico de respostas do Formulários Google. Título da pergunta: 6. Você participou das ações da SGP para apoio às equipes na implementação do Programa de Gestão?&#10;Ações realizadas:&#10;Eventos abertos&#10;a) Live de apresentação do Edital de chamamento ao P.G;&#10;b) Plantões temáticos;&#10;Eventos fechados&#10;c) programa SGP Itinerante; e&#10;d) Reuniões agendadas.. Número de respostas: 93 respostas.">
            <a:extLst>
              <a:ext uri="{FF2B5EF4-FFF2-40B4-BE49-F238E27FC236}">
                <a16:creationId xmlns:a16="http://schemas.microsoft.com/office/drawing/2014/main" id="{0CADF3D0-A62A-A163-CA1E-FD19938CF4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34" y="2108200"/>
            <a:ext cx="8291857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38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04CD6-FBB6-E939-2AD0-EF54B480A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11266" name="Picture 2" descr="Gráfico de respostas do Formulários Google. Título da pergunta: 9. Qual sua percepção geral sobre as regras de participação do P.G., inclusive do rol de vedações previstas, no item 2 do Edital SGP nº 6/2022 e aditivos?. Número de respostas: 93 respostas.">
            <a:extLst>
              <a:ext uri="{FF2B5EF4-FFF2-40B4-BE49-F238E27FC236}">
                <a16:creationId xmlns:a16="http://schemas.microsoft.com/office/drawing/2014/main" id="{14800C17-17AF-2801-6286-4FCED01725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34" y="2108200"/>
            <a:ext cx="8291857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119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98B98-5AF3-8859-FFBF-23146801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4098" name="Picture 2" descr="Gráfico de respostas do Formulários Google. Título da pergunta: 14. Qual sua percepção em relação ao limite de 30% dos participantes do PG em regime teletrabalho integral:. Número de respostas: 93 respostas.">
            <a:extLst>
              <a:ext uri="{FF2B5EF4-FFF2-40B4-BE49-F238E27FC236}">
                <a16:creationId xmlns:a16="http://schemas.microsoft.com/office/drawing/2014/main" id="{D0FCC644-F101-8BC2-4853-E2DBD56E71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34" y="2108200"/>
            <a:ext cx="8291857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810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3817F-6634-A7E8-4D5E-E7335F358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5122" name="Picture 2" descr="Gráfico de respostas do Formulários Google. Título da pergunta: 16. Qual sua percepção sobre a vedação de servidores ocupantes de FG no regime de teletrabalho integral?&#10;3.2.3 do Edital SGP nº6/2022.. Número de respostas: 93 respostas.">
            <a:extLst>
              <a:ext uri="{FF2B5EF4-FFF2-40B4-BE49-F238E27FC236}">
                <a16:creationId xmlns:a16="http://schemas.microsoft.com/office/drawing/2014/main" id="{C48B8840-F59A-7330-1EB9-A1E585879E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34" y="2108200"/>
            <a:ext cx="8291857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14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7FDA2-81CA-94F3-58FA-C56B2133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6146" name="Picture 2" descr="Gráfico de respostas do Formulários Google. Título da pergunta: 18. Qual sua percepção sobre a vedação de servidores ocupantes de CD no regime de teletrabalho integral e a limitação de 1 (um) dia de trabalho remoto no regime parcial?&#10;3.2.4 do Edital SGP nº6/2022.. Número de respostas: 93 respostas.">
            <a:extLst>
              <a:ext uri="{FF2B5EF4-FFF2-40B4-BE49-F238E27FC236}">
                <a16:creationId xmlns:a16="http://schemas.microsoft.com/office/drawing/2014/main" id="{F81E4C58-8871-8A62-0C52-F4AD6B4CB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34" y="2108200"/>
            <a:ext cx="8291857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101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45FCC-FE24-DBF6-A219-10AE0D48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7170" name="Picture 2" descr="Gráfico de respostas do Formulários Google. Título da pergunta: 21. Em relação à elaboração do edital de P.G. de sua unidade, indique sua percepção:. Número de respostas: 93 respostas.">
            <a:extLst>
              <a:ext uri="{FF2B5EF4-FFF2-40B4-BE49-F238E27FC236}">
                <a16:creationId xmlns:a16="http://schemas.microsoft.com/office/drawing/2014/main" id="{E1300E67-6970-04EF-DABB-2B1C644C70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75" y="2108200"/>
            <a:ext cx="8937976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317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F8221-A13B-F03D-8EC6-911A186E6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9218" name="Picture 2" descr="Gráfico de respostas do Formulários Google. Título da pergunta: 23. A tabela de atividades da sua unidade foi desenvolvida de que forma?. Número de respostas: 93 respostas.">
            <a:extLst>
              <a:ext uri="{FF2B5EF4-FFF2-40B4-BE49-F238E27FC236}">
                <a16:creationId xmlns:a16="http://schemas.microsoft.com/office/drawing/2014/main" id="{3F4E0A89-D3AB-FF50-5D47-5013D338B8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75" y="2108200"/>
            <a:ext cx="8937976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0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C3E12-5A98-8FBB-F94B-D536B501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10242" name="Picture 2" descr="Gráfico de respostas do Formulários Google. Título da pergunta: 24. A Tabela de Atividades de Gestão de Pessoas contribuiu para a gestão dos planos de trabalho e controle da jornada de trabalho semanal?&#10;&#10;Clique aqui para acessar a Portaria SGP que define a Tabela de Gestão de Pessoas.. Número de respostas: 93 respostas.">
            <a:extLst>
              <a:ext uri="{FF2B5EF4-FFF2-40B4-BE49-F238E27FC236}">
                <a16:creationId xmlns:a16="http://schemas.microsoft.com/office/drawing/2014/main" id="{15B88611-FD58-BEA8-A620-4087565D94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34" y="2108200"/>
            <a:ext cx="8291857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510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B1386-87E0-4C0E-91B4-71289908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MOMENTO PREPARATÓRIO E ACOMPANHAMENTO DO PG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3DC9DA-4D74-CFCB-68D3-A1E76FF07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t-BR" sz="2800" dirty="0">
              <a:latin typeface="Abadi" panose="020B0604020104020204" pitchFamily="34" charset="0"/>
            </a:endParaRPr>
          </a:p>
          <a:p>
            <a:pPr algn="ctr"/>
            <a:endParaRPr lang="pt-BR" sz="2800" dirty="0">
              <a:latin typeface="Abadi" panose="020B0604020104020204" pitchFamily="34" charset="0"/>
            </a:endParaRPr>
          </a:p>
          <a:p>
            <a:pPr algn="ctr"/>
            <a:r>
              <a:rPr lang="pt-BR" sz="2800" dirty="0">
                <a:latin typeface="Abadi" panose="020B0604020104020204" pitchFamily="34" charset="0"/>
              </a:rPr>
              <a:t>PRINCIPAIS DADOS COLETADOS E OBSERVADOS ACERCA DO PROCESSO DE PREPARAÇÃO E ACOMPANHAMENTO DO PROGRAMA DE GESTÃO NA UNILAB - AMBIENTAÇÃO</a:t>
            </a:r>
          </a:p>
        </p:txBody>
      </p:sp>
    </p:spTree>
    <p:extLst>
      <p:ext uri="{BB962C8B-B14F-4D97-AF65-F5344CB8AC3E}">
        <p14:creationId xmlns:p14="http://schemas.microsoft.com/office/powerpoint/2010/main" val="327548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A1C2D-4658-66CD-B547-258B5B7F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8196" name="Picture 4" descr="Gráfico de respostas do Formulários Google. Título da pergunta: 26. Qual sua percepção em relação ao RELATÓRIO DE APROVADOS no P.G. da sua unidade?&#10;&#10;O modelo de dados a serem preenchidos está no item 5.2, do Edital SGP nº 6/2022.&#10;&#10;A lista dos aprovados está disponível neste LINK.. Número de respostas: 93 respostas.">
            <a:extLst>
              <a:ext uri="{FF2B5EF4-FFF2-40B4-BE49-F238E27FC236}">
                <a16:creationId xmlns:a16="http://schemas.microsoft.com/office/drawing/2014/main" id="{DED70053-6CCF-CB93-C800-5E7518853E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34" y="2108200"/>
            <a:ext cx="8291857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865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54416-46C7-BAD5-86B4-FA88E023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1026" name="Picture 2" descr="Gráfico de respostas do Formulários Google. Título da pergunta: 31. Sobre a criação do programa de gestão   da sua unidade no sistema Susep, indique quais canais contribuíram para elaboração:&#10;&#10;Atenção: Pode ser marcado mais de 1 vez.&#10;Os treinamentos e tutoriais estão disponíveis neste LINK.. Número de respostas: 93 respostas.">
            <a:extLst>
              <a:ext uri="{FF2B5EF4-FFF2-40B4-BE49-F238E27FC236}">
                <a16:creationId xmlns:a16="http://schemas.microsoft.com/office/drawing/2014/main" id="{3E605F76-C40F-4916-3B6E-769F62D2C4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33" y="2108200"/>
            <a:ext cx="7400260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37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54416-46C7-BAD5-86B4-FA88E023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2052" name="Picture 4" descr="Gráfico de respostas do Formulários Google. Título da pergunta: 35. Sobre a criação dos planos de trabalho da sua unidade no sistema Susep, indique quais canais contribuíram para elaboração:&#10;&#10;Atenção: Pode ser marcado mais de 1 vez.&#10;Os treinamentos e tutoriais estão disponíveis neste LINK.. Número de respostas: 93 respostas.">
            <a:extLst>
              <a:ext uri="{FF2B5EF4-FFF2-40B4-BE49-F238E27FC236}">
                <a16:creationId xmlns:a16="http://schemas.microsoft.com/office/drawing/2014/main" id="{5E7E8492-5B5A-9FED-DADE-8988562BC8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33" y="2108200"/>
            <a:ext cx="7400260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49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54416-46C7-BAD5-86B4-FA88E023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de percepção dos resultados do PG em fase de ambientação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938A17-93BE-A096-E5A2-D726EBF655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75" y="2108200"/>
            <a:ext cx="8937976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245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B1386-87E0-4C0E-91B4-71289908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Pontos observados no sistema Susep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3DC9DA-4D74-CFCB-68D3-A1E76FF07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t-BR" sz="2800" dirty="0">
              <a:latin typeface="Abadi" panose="020B0604020104020204" pitchFamily="34" charset="0"/>
            </a:endParaRPr>
          </a:p>
          <a:p>
            <a:pPr algn="ctr"/>
            <a:endParaRPr lang="pt-BR" sz="2800" dirty="0">
              <a:latin typeface="Abadi" panose="020B0604020104020204" pitchFamily="34" charset="0"/>
            </a:endParaRPr>
          </a:p>
          <a:p>
            <a:pPr algn="ctr"/>
            <a:r>
              <a:rPr lang="pt-BR" sz="2800" dirty="0">
                <a:latin typeface="Abadi" panose="020B0604020104020204" pitchFamily="34" charset="0"/>
              </a:rPr>
              <a:t>ALGUMAS SITUAÇÕES OBSERVADAS NO SISTEMA SUSEP EM MARÇO DE 2023</a:t>
            </a:r>
          </a:p>
        </p:txBody>
      </p:sp>
    </p:spTree>
    <p:extLst>
      <p:ext uri="{BB962C8B-B14F-4D97-AF65-F5344CB8AC3E}">
        <p14:creationId xmlns:p14="http://schemas.microsoft.com/office/powerpoint/2010/main" val="2386196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0BAFBE9-701F-2D7C-AC0E-48CB63855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F6F3BB4-0EFD-FEB3-DCCF-7F02E609E4F5}"/>
              </a:ext>
            </a:extLst>
          </p:cNvPr>
          <p:cNvSpPr/>
          <p:nvPr/>
        </p:nvSpPr>
        <p:spPr>
          <a:xfrm>
            <a:off x="9033164" y="1631852"/>
            <a:ext cx="2657088" cy="11113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Plano de trabalho com atividade remota realizada integralmente por e-mail no período.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C37A42-E234-3855-6EC9-F989F1154633}"/>
              </a:ext>
            </a:extLst>
          </p:cNvPr>
          <p:cNvSpPr/>
          <p:nvPr/>
        </p:nvSpPr>
        <p:spPr>
          <a:xfrm>
            <a:off x="1108364" y="2189018"/>
            <a:ext cx="831272" cy="40455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F632DCF-8CF4-411C-92F2-FF228A2996BE}"/>
              </a:ext>
            </a:extLst>
          </p:cNvPr>
          <p:cNvSpPr/>
          <p:nvPr/>
        </p:nvSpPr>
        <p:spPr>
          <a:xfrm>
            <a:off x="1108364" y="1357745"/>
            <a:ext cx="831272" cy="27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D01073F-7139-09C0-435A-49E6D319714E}"/>
              </a:ext>
            </a:extLst>
          </p:cNvPr>
          <p:cNvSpPr/>
          <p:nvPr/>
        </p:nvSpPr>
        <p:spPr>
          <a:xfrm>
            <a:off x="3221372" y="1357745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60B4E53-9A42-FDCB-2A82-F687289B1FEA}"/>
              </a:ext>
            </a:extLst>
          </p:cNvPr>
          <p:cNvSpPr/>
          <p:nvPr/>
        </p:nvSpPr>
        <p:spPr>
          <a:xfrm>
            <a:off x="3221372" y="2149969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C6EA1AE-2725-04E2-B23F-692217C2F8F1}"/>
              </a:ext>
            </a:extLst>
          </p:cNvPr>
          <p:cNvSpPr/>
          <p:nvPr/>
        </p:nvSpPr>
        <p:spPr>
          <a:xfrm>
            <a:off x="3249938" y="2532204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65E76F0-08C4-E52C-591E-36BCC48D1714}"/>
              </a:ext>
            </a:extLst>
          </p:cNvPr>
          <p:cNvSpPr/>
          <p:nvPr/>
        </p:nvSpPr>
        <p:spPr>
          <a:xfrm>
            <a:off x="3249938" y="2917026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7A60427-26CD-FB70-84EF-3E474C551D50}"/>
              </a:ext>
            </a:extLst>
          </p:cNvPr>
          <p:cNvSpPr/>
          <p:nvPr/>
        </p:nvSpPr>
        <p:spPr>
          <a:xfrm>
            <a:off x="3249938" y="3324428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9DDFD9F-9182-9290-3802-27011E6695EF}"/>
              </a:ext>
            </a:extLst>
          </p:cNvPr>
          <p:cNvSpPr/>
          <p:nvPr/>
        </p:nvSpPr>
        <p:spPr>
          <a:xfrm>
            <a:off x="3249938" y="3682054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3723006-63FA-CE6B-4DB9-81C3DF42D353}"/>
              </a:ext>
            </a:extLst>
          </p:cNvPr>
          <p:cNvSpPr/>
          <p:nvPr/>
        </p:nvSpPr>
        <p:spPr>
          <a:xfrm>
            <a:off x="3249938" y="4064388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0D61CFC-6110-B823-12EA-1C358BA153C2}"/>
              </a:ext>
            </a:extLst>
          </p:cNvPr>
          <p:cNvSpPr/>
          <p:nvPr/>
        </p:nvSpPr>
        <p:spPr>
          <a:xfrm>
            <a:off x="3249938" y="4450918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5B073A7-CBBD-AC38-BFD7-866525C5BD3A}"/>
              </a:ext>
            </a:extLst>
          </p:cNvPr>
          <p:cNvSpPr/>
          <p:nvPr/>
        </p:nvSpPr>
        <p:spPr>
          <a:xfrm>
            <a:off x="3221372" y="4835845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E3A2A7A-9FF7-E1DC-0D80-2F137B55DE65}"/>
              </a:ext>
            </a:extLst>
          </p:cNvPr>
          <p:cNvSpPr/>
          <p:nvPr/>
        </p:nvSpPr>
        <p:spPr>
          <a:xfrm>
            <a:off x="3216382" y="5244668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9543419-FA43-9272-7699-3D2B3D10D1FA}"/>
              </a:ext>
            </a:extLst>
          </p:cNvPr>
          <p:cNvSpPr/>
          <p:nvPr/>
        </p:nvSpPr>
        <p:spPr>
          <a:xfrm>
            <a:off x="3211392" y="5633743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992198D-2B64-9A27-44FC-C71E72F92783}"/>
              </a:ext>
            </a:extLst>
          </p:cNvPr>
          <p:cNvSpPr/>
          <p:nvPr/>
        </p:nvSpPr>
        <p:spPr>
          <a:xfrm>
            <a:off x="3211391" y="6039688"/>
            <a:ext cx="528507" cy="2109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551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7B9C8ED-96B5-52C8-7700-DD2287084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EEF96A2-FB1E-0406-B2CC-36CC1F4226EF}"/>
              </a:ext>
            </a:extLst>
          </p:cNvPr>
          <p:cNvSpPr/>
          <p:nvPr/>
        </p:nvSpPr>
        <p:spPr>
          <a:xfrm>
            <a:off x="9033164" y="1631852"/>
            <a:ext cx="2657088" cy="11113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Plano de trabalho com período concluído e sem o devido registro das atividades.</a:t>
            </a:r>
          </a:p>
        </p:txBody>
      </p:sp>
      <p:sp>
        <p:nvSpPr>
          <p:cNvPr id="7" name="Círculo: Vazio 6">
            <a:extLst>
              <a:ext uri="{FF2B5EF4-FFF2-40B4-BE49-F238E27FC236}">
                <a16:creationId xmlns:a16="http://schemas.microsoft.com/office/drawing/2014/main" id="{7C8F3748-14E5-CA7B-5F96-33FA70AB257F}"/>
              </a:ext>
            </a:extLst>
          </p:cNvPr>
          <p:cNvSpPr/>
          <p:nvPr/>
        </p:nvSpPr>
        <p:spPr>
          <a:xfrm>
            <a:off x="748145" y="498764"/>
            <a:ext cx="1925782" cy="4572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86C7F0A9-5428-C059-8532-6A2E2C7C8778}"/>
              </a:ext>
            </a:extLst>
          </p:cNvPr>
          <p:cNvSpPr/>
          <p:nvPr/>
        </p:nvSpPr>
        <p:spPr>
          <a:xfrm>
            <a:off x="5723419" y="2105891"/>
            <a:ext cx="609600" cy="1676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32EE1DD-9F66-3F68-2B25-4E65FA65E0D9}"/>
              </a:ext>
            </a:extLst>
          </p:cNvPr>
          <p:cNvSpPr/>
          <p:nvPr/>
        </p:nvSpPr>
        <p:spPr>
          <a:xfrm>
            <a:off x="1039091" y="3782291"/>
            <a:ext cx="609600" cy="1246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4D34A92-9555-821F-4C95-D3583FB5D032}"/>
              </a:ext>
            </a:extLst>
          </p:cNvPr>
          <p:cNvSpPr/>
          <p:nvPr/>
        </p:nvSpPr>
        <p:spPr>
          <a:xfrm>
            <a:off x="1101436" y="4329546"/>
            <a:ext cx="609600" cy="1246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6595C00-379B-0F87-DA48-CC54E2A9ADD9}"/>
              </a:ext>
            </a:extLst>
          </p:cNvPr>
          <p:cNvSpPr/>
          <p:nvPr/>
        </p:nvSpPr>
        <p:spPr>
          <a:xfrm>
            <a:off x="1108363" y="4814455"/>
            <a:ext cx="609600" cy="1246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B538822-48EA-DC6E-CEBB-86E0A6CE4234}"/>
              </a:ext>
            </a:extLst>
          </p:cNvPr>
          <p:cNvSpPr/>
          <p:nvPr/>
        </p:nvSpPr>
        <p:spPr>
          <a:xfrm>
            <a:off x="1115290" y="5915891"/>
            <a:ext cx="609600" cy="1246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C6226AF-154E-3DC5-06B8-23A10212C7F5}"/>
              </a:ext>
            </a:extLst>
          </p:cNvPr>
          <p:cNvSpPr/>
          <p:nvPr/>
        </p:nvSpPr>
        <p:spPr>
          <a:xfrm>
            <a:off x="2365695" y="3782291"/>
            <a:ext cx="201336" cy="1246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A53A047-3031-8A87-42CF-BD6B7A6A59C2}"/>
              </a:ext>
            </a:extLst>
          </p:cNvPr>
          <p:cNvSpPr/>
          <p:nvPr/>
        </p:nvSpPr>
        <p:spPr>
          <a:xfrm>
            <a:off x="2365695" y="4848963"/>
            <a:ext cx="201336" cy="1246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7D2CC09-898A-1F53-DB61-A77A0DE94739}"/>
              </a:ext>
            </a:extLst>
          </p:cNvPr>
          <p:cNvSpPr/>
          <p:nvPr/>
        </p:nvSpPr>
        <p:spPr>
          <a:xfrm>
            <a:off x="2365695" y="5948875"/>
            <a:ext cx="201336" cy="1246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294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0C905-9960-B74E-1CB1-B3193361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88D0E-5494-CFC6-04B1-00A5EB50D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Acompanhamento do gerenciamento das equipes em teletrabalho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0477D08-CF3D-DC01-85C7-90E757EAF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202E63D-0B06-FEBD-B6DC-9E7109A2E004}"/>
              </a:ext>
            </a:extLst>
          </p:cNvPr>
          <p:cNvSpPr/>
          <p:nvPr/>
        </p:nvSpPr>
        <p:spPr>
          <a:xfrm>
            <a:off x="9534912" y="1181686"/>
            <a:ext cx="2657088" cy="11113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Sem a devida avaliação da chefia.</a:t>
            </a:r>
          </a:p>
        </p:txBody>
      </p:sp>
      <p:sp>
        <p:nvSpPr>
          <p:cNvPr id="7" name="Círculo: Vazio 6">
            <a:extLst>
              <a:ext uri="{FF2B5EF4-FFF2-40B4-BE49-F238E27FC236}">
                <a16:creationId xmlns:a16="http://schemas.microsoft.com/office/drawing/2014/main" id="{9FBF43F2-7505-3CA6-29AE-6BD62A876948}"/>
              </a:ext>
            </a:extLst>
          </p:cNvPr>
          <p:cNvSpPr/>
          <p:nvPr/>
        </p:nvSpPr>
        <p:spPr>
          <a:xfrm>
            <a:off x="8174182" y="2447778"/>
            <a:ext cx="3473867" cy="981222"/>
          </a:xfrm>
          <a:prstGeom prst="donut">
            <a:avLst>
              <a:gd name="adj" fmla="val 522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Círculo: Vazio 8">
            <a:extLst>
              <a:ext uri="{FF2B5EF4-FFF2-40B4-BE49-F238E27FC236}">
                <a16:creationId xmlns:a16="http://schemas.microsoft.com/office/drawing/2014/main" id="{4BF8E8E7-DEEF-AD97-1E75-FC8302294B88}"/>
              </a:ext>
            </a:extLst>
          </p:cNvPr>
          <p:cNvSpPr/>
          <p:nvPr/>
        </p:nvSpPr>
        <p:spPr>
          <a:xfrm>
            <a:off x="5458692" y="3052697"/>
            <a:ext cx="2050472" cy="752606"/>
          </a:xfrm>
          <a:prstGeom prst="donut">
            <a:avLst>
              <a:gd name="adj" fmla="val 522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CF25F60-5D12-E322-263E-AE6D096F3574}"/>
              </a:ext>
            </a:extLst>
          </p:cNvPr>
          <p:cNvSpPr/>
          <p:nvPr/>
        </p:nvSpPr>
        <p:spPr>
          <a:xfrm>
            <a:off x="7492114" y="3638451"/>
            <a:ext cx="2657088" cy="11113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Registro de atividade incompatível com a realidade.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0C35D2D-C3B1-929F-F071-1A682B5CEBD9}"/>
              </a:ext>
            </a:extLst>
          </p:cNvPr>
          <p:cNvSpPr/>
          <p:nvPr/>
        </p:nvSpPr>
        <p:spPr>
          <a:xfrm>
            <a:off x="1097280" y="1607127"/>
            <a:ext cx="302029" cy="45304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689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87596BC-2E3D-E46C-59DB-E381F2E7B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D2AC0D4-89EB-F111-165C-00D5D453F559}"/>
              </a:ext>
            </a:extLst>
          </p:cNvPr>
          <p:cNvSpPr/>
          <p:nvPr/>
        </p:nvSpPr>
        <p:spPr>
          <a:xfrm>
            <a:off x="9534912" y="1181686"/>
            <a:ext cx="2657088" cy="11113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Plano sem justificativa da avaliação por parte da chefia.</a:t>
            </a:r>
          </a:p>
        </p:txBody>
      </p:sp>
      <p:sp>
        <p:nvSpPr>
          <p:cNvPr id="7" name="Seta: para Cima 6">
            <a:extLst>
              <a:ext uri="{FF2B5EF4-FFF2-40B4-BE49-F238E27FC236}">
                <a16:creationId xmlns:a16="http://schemas.microsoft.com/office/drawing/2014/main" id="{86C96618-737D-5B4A-7418-86BF3BC06A23}"/>
              </a:ext>
            </a:extLst>
          </p:cNvPr>
          <p:cNvSpPr/>
          <p:nvPr/>
        </p:nvSpPr>
        <p:spPr>
          <a:xfrm>
            <a:off x="5908431" y="3137095"/>
            <a:ext cx="801858" cy="146304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B0AE256-C382-33C1-F2E3-C912919B64CC}"/>
              </a:ext>
            </a:extLst>
          </p:cNvPr>
          <p:cNvSpPr/>
          <p:nvPr/>
        </p:nvSpPr>
        <p:spPr>
          <a:xfrm>
            <a:off x="1094509" y="3588327"/>
            <a:ext cx="1246909" cy="1801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8A11DAD-4B59-BED9-3B3D-B55542CA0DCA}"/>
              </a:ext>
            </a:extLst>
          </p:cNvPr>
          <p:cNvSpPr/>
          <p:nvPr/>
        </p:nvSpPr>
        <p:spPr>
          <a:xfrm>
            <a:off x="1083862" y="4256863"/>
            <a:ext cx="1246909" cy="1801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A789698-76E9-ECEB-D358-3FFE3F622275}"/>
              </a:ext>
            </a:extLst>
          </p:cNvPr>
          <p:cNvSpPr/>
          <p:nvPr/>
        </p:nvSpPr>
        <p:spPr>
          <a:xfrm>
            <a:off x="1083861" y="4904508"/>
            <a:ext cx="1246909" cy="1801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83656C3-F94A-79F0-BC9B-D7CDB036CF56}"/>
              </a:ext>
            </a:extLst>
          </p:cNvPr>
          <p:cNvSpPr/>
          <p:nvPr/>
        </p:nvSpPr>
        <p:spPr>
          <a:xfrm>
            <a:off x="1083861" y="5552155"/>
            <a:ext cx="1246909" cy="1801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E55E14C-2158-3090-B7F8-9125B53BFB0D}"/>
              </a:ext>
            </a:extLst>
          </p:cNvPr>
          <p:cNvSpPr/>
          <p:nvPr/>
        </p:nvSpPr>
        <p:spPr>
          <a:xfrm>
            <a:off x="1094509" y="6220691"/>
            <a:ext cx="1246909" cy="18010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205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B1386-87E0-4C0E-91B4-71289908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 E SOLUÇÕES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3DC9DA-4D74-CFCB-68D3-A1E76FF07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t-BR" sz="2800" dirty="0">
              <a:latin typeface="Abadi" panose="020B0604020104020204" pitchFamily="34" charset="0"/>
            </a:endParaRPr>
          </a:p>
          <a:p>
            <a:pPr algn="ctr"/>
            <a:endParaRPr lang="pt-BR" sz="2800" dirty="0">
              <a:latin typeface="Abadi" panose="020B0604020104020204" pitchFamily="34" charset="0"/>
            </a:endParaRPr>
          </a:p>
          <a:p>
            <a:pPr algn="ctr"/>
            <a:r>
              <a:rPr lang="pt-BR" sz="2800" dirty="0">
                <a:latin typeface="Abadi" panose="020B0604020104020204" pitchFamily="34" charset="0"/>
              </a:rPr>
              <a:t>PRINCIPAIS DESAFIOS IDENTIFICADOS EM RELAÇÃO AO PROGRAMA DE GESTÃO E DESEMPENHO NA UNILAB</a:t>
            </a:r>
          </a:p>
        </p:txBody>
      </p:sp>
    </p:spTree>
    <p:extLst>
      <p:ext uri="{BB962C8B-B14F-4D97-AF65-F5344CB8AC3E}">
        <p14:creationId xmlns:p14="http://schemas.microsoft.com/office/powerpoint/2010/main" val="1748846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DA7B8-2158-97B9-576D-9D5608E5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Dados numéricos na fase preparatória para a fase de ambientação do P.G.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BD78DD-4361-0668-C840-5BD96FC28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t-BR" sz="1800" dirty="0"/>
          </a:p>
          <a:p>
            <a:pPr>
              <a:buFont typeface="Courier New" panose="02070309020205020404" pitchFamily="49" charset="0"/>
              <a:buChar char="o"/>
            </a:pPr>
            <a:endParaRPr lang="pt-BR" sz="1800" dirty="0"/>
          </a:p>
          <a:p>
            <a:pPr>
              <a:buFont typeface="Courier New" panose="02070309020205020404" pitchFamily="49" charset="0"/>
              <a:buChar char="o"/>
            </a:pPr>
            <a:endParaRPr lang="pt-BR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8B3DB9DA-9305-8030-FA6F-01D15C0EA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740599"/>
              </p:ext>
            </p:extLst>
          </p:nvPr>
        </p:nvGraphicFramePr>
        <p:xfrm>
          <a:off x="2062480" y="1983511"/>
          <a:ext cx="812800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1049138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71420241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TREINAMENTO DAS EQUIPES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688004"/>
                  </a:ext>
                </a:extLst>
              </a:tr>
              <a:tr h="176411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RESULTADOS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INDICADORES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68553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/>
                      <a:r>
                        <a:rPr lang="pt-BR" sz="1600" b="1" dirty="0"/>
                        <a:t>213  servidores </a:t>
                      </a:r>
                      <a:r>
                        <a:rPr lang="pt-BR" sz="1600" dirty="0"/>
                        <a:t>participaram do curso de formação do PGD, com </a:t>
                      </a:r>
                      <a:r>
                        <a:rPr lang="pt-BR" sz="1600" b="1" dirty="0"/>
                        <a:t>147 certificados emitidos </a:t>
                      </a:r>
                      <a:r>
                        <a:rPr lang="pt-BR" sz="1600" dirty="0"/>
                        <a:t>e mais de 80% de aprovação do curso pela avaliação de reação.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b="1" dirty="0"/>
                        <a:t>70% de servidores concluíram o curso </a:t>
                      </a:r>
                      <a:r>
                        <a:rPr lang="pt-BR" sz="1600" dirty="0"/>
                        <a:t>de formação ao Programa de Gestão da Unilab.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9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1600" b="1" dirty="0"/>
                        <a:t>15   visitas presenciais</a:t>
                      </a:r>
                      <a:r>
                        <a:rPr lang="pt-BR" sz="1600" dirty="0"/>
                        <a:t>, inclusive Malês, e </a:t>
                      </a:r>
                      <a:r>
                        <a:rPr lang="pt-BR" sz="1600" b="1" dirty="0"/>
                        <a:t>6 visitas virtuais </a:t>
                      </a:r>
                      <a:r>
                        <a:rPr lang="pt-BR" sz="1600" dirty="0"/>
                        <a:t>(Programa SGP Itinerante)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b="1" dirty="0"/>
                        <a:t>81% das unidades aderentes </a:t>
                      </a:r>
                      <a:r>
                        <a:rPr lang="pt-BR" sz="1600" dirty="0"/>
                        <a:t>ao PGD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616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1600" b="1" dirty="0"/>
                        <a:t>3   plantões temáticos </a:t>
                      </a:r>
                      <a:r>
                        <a:rPr lang="pt-BR" sz="1600" dirty="0"/>
                        <a:t>para apoio às equipes e </a:t>
                      </a:r>
                      <a:r>
                        <a:rPr lang="pt-BR" sz="1600" b="1" dirty="0"/>
                        <a:t>1 live de apresentação do edital de chamamento</a:t>
                      </a:r>
                      <a:r>
                        <a:rPr lang="pt-BR" sz="1600" dirty="0"/>
                        <a:t> e treinamento sobre instrução processual;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267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873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87515-35F1-E2B1-5E48-E43C2CE0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 E SOLUÇÕES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0530E5-2AC7-F15F-9439-68CFBDB4B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Necessidade de atualização das regras que visem a melhoria na gestão e acompanhamento das equipes no sistema (principalmente o </a:t>
            </a:r>
            <a:r>
              <a:rPr lang="pt-BR" i="1" dirty="0" err="1"/>
              <a:t>Accountability</a:t>
            </a:r>
            <a:r>
              <a:rPr lang="pt-BR" dirty="0"/>
              <a:t>).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Necessidade de conhecimento dos gestores de unidade para elaboração (e execução) de planejamento interno e construção de objetivos estratégicos e metas alinhados ao plano institucional.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Amadurecimento das equipes acerca da essência do programa de gestão e seus objetivos institucionais.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Continuidade de treinamentos setoriais sobre PGD com foco na solução de problemas observados.</a:t>
            </a:r>
          </a:p>
        </p:txBody>
      </p:sp>
    </p:spTree>
    <p:extLst>
      <p:ext uri="{BB962C8B-B14F-4D97-AF65-F5344CB8AC3E}">
        <p14:creationId xmlns:p14="http://schemas.microsoft.com/office/powerpoint/2010/main" val="1349802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87515-35F1-E2B1-5E48-E43C2CE0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 E SOLUÇÕES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0530E5-2AC7-F15F-9439-68CFBDB4B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Programa contínuo de formação de gestores para equipes em teletrabalho.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Notificação a setores para esclarecimentos de situações críticas observadas no sistema.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Necessidades de equipamentos de TI para ampliação de estratégicas de comunicação e gestão de equipes híbridas no contexto do PGD.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Criação </a:t>
            </a:r>
            <a:r>
              <a:rPr lang="pt-BR" b="1" dirty="0">
                <a:solidFill>
                  <a:srgbClr val="FF0000"/>
                </a:solidFill>
              </a:rPr>
              <a:t>URGENTE</a:t>
            </a:r>
            <a:r>
              <a:rPr lang="pt-BR" dirty="0"/>
              <a:t> do Comitê de Acompanhamento e Avaliação do PGD da Unilab.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Revogação tática da Resolução ad referendum CONAD/UNILAB nº 17, de 16 de dezembro de 2022, em virtude da revogação da Instrução Normativa SGDP/ME nº 65, de 31 de julho de 2020.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5801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87515-35F1-E2B1-5E48-E43C2CE0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 E SOLUÇÕES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0530E5-2AC7-F15F-9439-68CFBDB4B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Necessidade de observar redução de custos administrativos com o PGD.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Expectativa de Instrução Normativa para meados do mês de maio, no qual será necessária a atualização das regras gerais.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Criação de programas de aperfeiçoamento contínuo do PGD na Unilab.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 Transparência dos planos de trabalho em página oficial.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9955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B1386-87E0-4C0E-91B4-71289908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FASE PÓS AMBIENTAÇÃO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3DC9DA-4D74-CFCB-68D3-A1E76FF07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t-BR" sz="2800" dirty="0">
              <a:latin typeface="Abadi" panose="020B0604020104020204" pitchFamily="34" charset="0"/>
            </a:endParaRPr>
          </a:p>
          <a:p>
            <a:pPr algn="ctr"/>
            <a:endParaRPr lang="pt-BR" sz="2800" dirty="0">
              <a:latin typeface="Abadi" panose="020B0604020104020204" pitchFamily="34" charset="0"/>
            </a:endParaRPr>
          </a:p>
          <a:p>
            <a:pPr algn="ctr"/>
            <a:r>
              <a:rPr lang="pt-BR" sz="2800" dirty="0">
                <a:latin typeface="Abadi" panose="020B0604020104020204" pitchFamily="34" charset="0"/>
              </a:rPr>
              <a:t>CONTINUIDADE DO PROGRAMA DE GESTÃO NA UNILAB </a:t>
            </a:r>
          </a:p>
          <a:p>
            <a:pPr algn="ctr"/>
            <a:r>
              <a:rPr lang="pt-BR" sz="2800" dirty="0">
                <a:latin typeface="Abadi" panose="020B0604020104020204" pitchFamily="34" charset="0"/>
              </a:rPr>
              <a:t>4º ADITIVO AO EDITAL SGP/UNILAB Nº 06/2022</a:t>
            </a:r>
          </a:p>
        </p:txBody>
      </p:sp>
    </p:spTree>
    <p:extLst>
      <p:ext uri="{BB962C8B-B14F-4D97-AF65-F5344CB8AC3E}">
        <p14:creationId xmlns:p14="http://schemas.microsoft.com/office/powerpoint/2010/main" val="206278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4FB3260E-3915-8E16-6F28-C61AB9E49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687515-35F1-E2B1-5E48-E43C2CE0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FASE PÓS AMBIENTAÇÃO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Espaço Reservado para Conteúdo 3" descr="Pergaminho Ou Rolo De Papel">
                <a:extLst>
                  <a:ext uri="{FF2B5EF4-FFF2-40B4-BE49-F238E27FC236}">
                    <a16:creationId xmlns:a16="http://schemas.microsoft.com/office/drawing/2014/main" id="{F0B04902-695D-A9A1-F587-EA1D89DDDB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8391205"/>
                  </p:ext>
                </p:extLst>
              </p:nvPr>
            </p:nvGraphicFramePr>
            <p:xfrm>
              <a:off x="2866553" y="3988646"/>
              <a:ext cx="1751310" cy="193828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51310" cy="1938283"/>
                    </a:xfrm>
                    <a:prstGeom prst="rect">
                      <a:avLst/>
                    </a:prstGeom>
                  </am3d:spPr>
                  <am3d:camera>
                    <am3d:pos x="0" y="0" z="613528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56167" d="1000000"/>
                    <am3d:preTrans dx="0" dy="2690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204572" ay="1357733" az="96156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368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Espaço Reservado para Conteúdo 3" descr="Pergaminho Ou Rolo De Papel">
                <a:extLst>
                  <a:ext uri="{FF2B5EF4-FFF2-40B4-BE49-F238E27FC236}">
                    <a16:creationId xmlns:a16="http://schemas.microsoft.com/office/drawing/2014/main" id="{F0B04902-695D-A9A1-F587-EA1D89DDDB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6553" y="3988646"/>
                <a:ext cx="1751310" cy="1938283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tângulo 5">
            <a:extLst>
              <a:ext uri="{FF2B5EF4-FFF2-40B4-BE49-F238E27FC236}">
                <a16:creationId xmlns:a16="http://schemas.microsoft.com/office/drawing/2014/main" id="{5B157E0F-E119-179F-7573-EF86AC245989}"/>
              </a:ext>
            </a:extLst>
          </p:cNvPr>
          <p:cNvSpPr/>
          <p:nvPr/>
        </p:nvSpPr>
        <p:spPr>
          <a:xfrm>
            <a:off x="1403513" y="2320973"/>
            <a:ext cx="3350029" cy="1066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Unidades completando 6 meses de ambientação.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2B98318-981D-B5A0-1B4E-22F7E3D90758}"/>
              </a:ext>
            </a:extLst>
          </p:cNvPr>
          <p:cNvSpPr/>
          <p:nvPr/>
        </p:nvSpPr>
        <p:spPr>
          <a:xfrm>
            <a:off x="7176749" y="2320972"/>
            <a:ext cx="3350029" cy="1066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Podem manifestar interesse por mais 6 meses de PGD.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FE6E3CF-5AD6-6A80-343D-BA825ACF095F}"/>
              </a:ext>
            </a:extLst>
          </p:cNvPr>
          <p:cNvSpPr/>
          <p:nvPr/>
        </p:nvSpPr>
        <p:spPr>
          <a:xfrm>
            <a:off x="5029200" y="4281055"/>
            <a:ext cx="3200400" cy="10668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0" i="0" cap="all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PORTARIA REITORIA/UNILAB Nº 649, DE 08 DE MAIO DE 2023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343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ço Reservado para Conteúdo 2">
            <a:extLst>
              <a:ext uri="{FF2B5EF4-FFF2-40B4-BE49-F238E27FC236}">
                <a16:creationId xmlns:a16="http://schemas.microsoft.com/office/drawing/2014/main" id="{897631D3-1FB6-2B15-2287-4A994B2C1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597101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15687515-35F1-E2B1-5E48-E43C2CE0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NOVIDADES 4º ADITIVO AO EDITAL 6/2022</a:t>
            </a:r>
          </a:p>
        </p:txBody>
      </p:sp>
      <p:pic>
        <p:nvPicPr>
          <p:cNvPr id="11" name="Imagem 10" descr="Interface gráfica do usuário, Texto, Aplicativo, Email">
            <a:extLst>
              <a:ext uri="{FF2B5EF4-FFF2-40B4-BE49-F238E27FC236}">
                <a16:creationId xmlns:a16="http://schemas.microsoft.com/office/drawing/2014/main" id="{82F363D7-CE19-40F3-D456-81C89E9A1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01" y="2232423"/>
            <a:ext cx="8107598" cy="3512342"/>
          </a:xfrm>
          <a:prstGeom prst="rect">
            <a:avLst/>
          </a:prstGeom>
        </p:spPr>
      </p:pic>
      <p:sp>
        <p:nvSpPr>
          <p:cNvPr id="13" name="Círculo: Vazio 12">
            <a:extLst>
              <a:ext uri="{FF2B5EF4-FFF2-40B4-BE49-F238E27FC236}">
                <a16:creationId xmlns:a16="http://schemas.microsoft.com/office/drawing/2014/main" id="{1A139A51-1A15-681F-EF46-E9A5A061067F}"/>
              </a:ext>
            </a:extLst>
          </p:cNvPr>
          <p:cNvSpPr/>
          <p:nvPr/>
        </p:nvSpPr>
        <p:spPr>
          <a:xfrm>
            <a:off x="7938654" y="5151782"/>
            <a:ext cx="498763" cy="519545"/>
          </a:xfrm>
          <a:prstGeom prst="donut">
            <a:avLst>
              <a:gd name="adj" fmla="val 903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BDD65AE8-E6B4-D1A4-A703-4973F74C471E}"/>
              </a:ext>
            </a:extLst>
          </p:cNvPr>
          <p:cNvSpPr/>
          <p:nvPr/>
        </p:nvSpPr>
        <p:spPr>
          <a:xfrm>
            <a:off x="346365" y="2108200"/>
            <a:ext cx="3574472" cy="132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Avaliar em até 30 dias as atividades pós encerramento do plano de trabalho.</a:t>
            </a:r>
          </a:p>
        </p:txBody>
      </p:sp>
    </p:spTree>
    <p:extLst>
      <p:ext uri="{BB962C8B-B14F-4D97-AF65-F5344CB8AC3E}">
        <p14:creationId xmlns:p14="http://schemas.microsoft.com/office/powerpoint/2010/main" val="1267132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3DBBE-C79E-7127-D577-327E47ED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NOVIDADES 4º ADITIVO AO EDITAL 6/2022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B348C6-4EB8-16C4-F052-D13D0DA1C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6200" marR="76200" algn="just"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Categorização das notas a serem atribuídas:</a:t>
            </a:r>
          </a:p>
          <a:p>
            <a:pPr marL="76200" marR="76200" algn="just"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a) 0,0 (zero) para atividades </a:t>
            </a:r>
            <a:r>
              <a:rPr lang="pt-BR" b="1" dirty="0">
                <a:solidFill>
                  <a:srgbClr val="FF0000"/>
                </a:solidFill>
              </a:rPr>
              <a:t>não concluídas</a:t>
            </a:r>
            <a:r>
              <a:rPr lang="pt-BR" dirty="0"/>
              <a:t>;</a:t>
            </a:r>
          </a:p>
          <a:p>
            <a:pPr marL="76200" marR="76200" algn="just"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b) de 01 a 04 para atividades concluídas consideradas </a:t>
            </a:r>
            <a:r>
              <a:rPr lang="pt-BR" b="1" dirty="0">
                <a:solidFill>
                  <a:srgbClr val="FFC000"/>
                </a:solidFill>
              </a:rPr>
              <a:t>Insuficientes</a:t>
            </a:r>
            <a:r>
              <a:rPr lang="pt-BR" dirty="0"/>
              <a:t>;</a:t>
            </a:r>
          </a:p>
          <a:p>
            <a:pPr marL="76200" marR="76200" algn="just"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c) de 05 a 06 para atividades concluídas consideradas </a:t>
            </a:r>
            <a:r>
              <a:rPr lang="pt-BR" b="1" dirty="0">
                <a:solidFill>
                  <a:schemeClr val="bg2">
                    <a:lumMod val="50000"/>
                  </a:schemeClr>
                </a:solidFill>
              </a:rPr>
              <a:t>Regulares</a:t>
            </a:r>
            <a:r>
              <a:rPr lang="pt-BR" dirty="0"/>
              <a:t>;</a:t>
            </a:r>
          </a:p>
          <a:p>
            <a:pPr marL="76200" marR="76200" algn="just"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d) de 07 a 08 para atividades concluídas consideradas </a:t>
            </a:r>
            <a:r>
              <a:rPr lang="pt-BR" b="1" dirty="0">
                <a:solidFill>
                  <a:srgbClr val="00B050"/>
                </a:solidFill>
              </a:rPr>
              <a:t>Boas</a:t>
            </a:r>
            <a:r>
              <a:rPr lang="pt-BR" dirty="0"/>
              <a:t>; e</a:t>
            </a:r>
          </a:p>
          <a:p>
            <a:pPr marL="76200" marR="76200" algn="just"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e) de 09 a 10 (dez) para atividades concluídas consideradas 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Ótimas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7882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3DBBE-C79E-7127-D577-327E47ED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NOVIDADES 4º ADITIVO AO EDITAL 6/2022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B348C6-4EB8-16C4-F052-D13D0DA1C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Método de avaliação obrigatório de avaliação:</a:t>
            </a:r>
          </a:p>
          <a:p>
            <a:endParaRPr lang="pt-BR" dirty="0"/>
          </a:p>
        </p:txBody>
      </p:sp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5B461BCE-D6A3-CCD4-DF25-E714D866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619572"/>
            <a:ext cx="7168853" cy="36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1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C641D-06EC-4B21-32EC-8ADA67496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NOVIDADES 4º ADITIVO AO EDITAL 6/2022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7C4FF9-A0AC-9793-DA04-916E676CB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pt-BR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A avaliação das entregas poderão ser por:</a:t>
            </a:r>
          </a:p>
          <a:p>
            <a:pPr lvl="1" algn="just"/>
            <a:r>
              <a:rPr lang="pt-BR" dirty="0"/>
              <a:t>atividade ou pelo todo do plano de trabalho</a:t>
            </a:r>
          </a:p>
          <a:p>
            <a:pPr lvl="1" algn="just"/>
            <a:r>
              <a:rPr lang="pt-BR" dirty="0"/>
              <a:t>cabendo a chefia dar o feedback em relação à nota atribuída.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A chefia imediata poderá adotar formulário específico que será disponibilizado.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BR" dirty="0"/>
              <a:t>Recomenda-se criar processo para cada servidor e relacioná-lo ao processo de adesão.</a:t>
            </a:r>
          </a:p>
        </p:txBody>
      </p:sp>
      <p:pic>
        <p:nvPicPr>
          <p:cNvPr id="6" name="Gráfico 5" descr="Selo Tick1 estrutura de tópicos">
            <a:extLst>
              <a:ext uri="{FF2B5EF4-FFF2-40B4-BE49-F238E27FC236}">
                <a16:creationId xmlns:a16="http://schemas.microsoft.com/office/drawing/2014/main" id="{B9055677-5A6B-A01F-544A-4516562C8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3698" y="2609557"/>
            <a:ext cx="914400" cy="914400"/>
          </a:xfrm>
          <a:prstGeom prst="rect">
            <a:avLst/>
          </a:prstGeom>
        </p:spPr>
      </p:pic>
      <p:pic>
        <p:nvPicPr>
          <p:cNvPr id="8" name="Gráfico 7" descr="Quadro-negro estrutura de tópicos">
            <a:extLst>
              <a:ext uri="{FF2B5EF4-FFF2-40B4-BE49-F238E27FC236}">
                <a16:creationId xmlns:a16="http://schemas.microsoft.com/office/drawing/2014/main" id="{BFDC2CD2-27BB-FC00-BFEE-4DE5DBB5A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3852" y="35098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85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C641D-06EC-4B21-32EC-8ADA67496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NOVIDADES 4º ADITIVO AO EDITAL 6/2022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7C4FF9-A0AC-9793-DA04-916E676CB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t-BR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AFE4190F-6398-25CB-2908-FA13DD98B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250951"/>
              </p:ext>
            </p:extLst>
          </p:nvPr>
        </p:nvGraphicFramePr>
        <p:xfrm>
          <a:off x="1813097" y="2108201"/>
          <a:ext cx="8128000" cy="418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21609217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78490104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Indenizações e Vantagens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830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BENEFÍCIO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PROVIDÊNCIA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23634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Auxílio transporte somente para os dias presenciais.</a:t>
                      </a:r>
                    </a:p>
                    <a:p>
                      <a:pPr algn="just"/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Atualizar informações via </a:t>
                      </a:r>
                      <a:r>
                        <a:rPr lang="pt-BR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SouGov</a:t>
                      </a:r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0603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/>
                        <a:t>Auxílio-moradia para participante do PGD somente regime de execução parcial.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Caso de aderir ao integral deve solicitar cancelamento.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7764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just"/>
                      <a:r>
                        <a:rPr lang="pt-BR" sz="1600" dirty="0"/>
                        <a:t>Adicionais ocupacionais para participante do PGD somente na modalidade teletrabalho em regime de execução parcial.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Atualizar e enviar por e-mail à Divisão de Atenção à Saúde e Segurança do Servidor (DAS) declaração de localização e de atividade para análise da manutenção do adicional ocupacional ora concedido anteriormente.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27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4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DA7B8-2158-97B9-576D-9D5608E5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Dados numéricos na fase preparatória para a fase de ambientação do P.G.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BD78DD-4361-0668-C840-5BD96FC28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t-BR" sz="1800" dirty="0"/>
          </a:p>
          <a:p>
            <a:pPr>
              <a:buFont typeface="Courier New" panose="02070309020205020404" pitchFamily="49" charset="0"/>
              <a:buChar char="o"/>
            </a:pPr>
            <a:endParaRPr lang="pt-BR" sz="1800" dirty="0"/>
          </a:p>
          <a:p>
            <a:pPr>
              <a:buFont typeface="Courier New" panose="02070309020205020404" pitchFamily="49" charset="0"/>
              <a:buChar char="o"/>
            </a:pPr>
            <a:endParaRPr lang="pt-BR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8B3DB9DA-9305-8030-FA6F-01D15C0EA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742179"/>
              </p:ext>
            </p:extLst>
          </p:nvPr>
        </p:nvGraphicFramePr>
        <p:xfrm>
          <a:off x="2062480" y="1983511"/>
          <a:ext cx="8128000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1049138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71420241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ESFORÇO DA EQUIPE DE PREPARAÇÃO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688004"/>
                  </a:ext>
                </a:extLst>
              </a:tr>
              <a:tr h="176411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RESULTADOS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INDICADORES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68553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>
                        <a:buFont typeface="Courier New" panose="02070309020205020404" pitchFamily="49" charset="0"/>
                        <a:buNone/>
                      </a:pPr>
                      <a:r>
                        <a:rPr lang="pt-BR" sz="1600" b="1" dirty="0"/>
                        <a:t>3   pessoas envolvidas </a:t>
                      </a:r>
                      <a:r>
                        <a:rPr lang="pt-BR" sz="1600" b="0" dirty="0"/>
                        <a:t>no processo de análise dos processos e atendimento aos servidores.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b="1" dirty="0"/>
                        <a:t>9 processos </a:t>
                      </a:r>
                      <a:r>
                        <a:rPr lang="pt-BR" sz="1600" b="0" dirty="0"/>
                        <a:t>por pessoa.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9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1600" b="1" dirty="0"/>
                        <a:t>15  tutoriais </a:t>
                      </a:r>
                      <a:r>
                        <a:rPr lang="pt-BR" sz="1600" b="0" dirty="0"/>
                        <a:t>produzidos pela SGP.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b="0" dirty="0"/>
                        <a:t>Abrange orientação para </a:t>
                      </a:r>
                      <a:r>
                        <a:rPr lang="pt-BR" sz="1600" b="1" dirty="0"/>
                        <a:t>utilização de 100% da ferramenta.</a:t>
                      </a:r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616582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just">
                        <a:buFont typeface="Courier New" panose="02070309020205020404" pitchFamily="49" charset="0"/>
                        <a:buNone/>
                      </a:pPr>
                      <a:r>
                        <a:rPr lang="pt-BR" sz="1600" b="1" dirty="0"/>
                        <a:t>1 modelo de edital </a:t>
                      </a:r>
                      <a:r>
                        <a:rPr lang="pt-BR" sz="1600" dirty="0"/>
                        <a:t>interno para unidade.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26730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pt-BR" sz="1600" dirty="0"/>
                        <a:t>Criação de </a:t>
                      </a:r>
                      <a:r>
                        <a:rPr lang="pt-BR" sz="1600" b="1" dirty="0"/>
                        <a:t>página eletrônica específica do Programa de Gestão </a:t>
                      </a:r>
                      <a:r>
                        <a:rPr lang="pt-BR" sz="1600" dirty="0"/>
                        <a:t>da Unilab.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273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65568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C1C06-67B0-0CD8-9A80-772A8A0F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Obrigado!!!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Espaço Reservado para Conteúdo 3" descr="Emoji Sorridente Com Olhos Sorridentes">
                <a:extLst>
                  <a:ext uri="{FF2B5EF4-FFF2-40B4-BE49-F238E27FC236}">
                    <a16:creationId xmlns:a16="http://schemas.microsoft.com/office/drawing/2014/main" id="{DAE528CE-E7AD-E04C-23A0-CAF6CBA6EFA5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70584597"/>
                  </p:ext>
                </p:extLst>
              </p:nvPr>
            </p:nvGraphicFramePr>
            <p:xfrm>
              <a:off x="4523719" y="2479964"/>
              <a:ext cx="2787244" cy="27872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87244" cy="2787243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8586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Espaço Reservado para Conteúdo 3" descr="Emoji Sorridente Com Olhos Sorridentes">
                <a:extLst>
                  <a:ext uri="{FF2B5EF4-FFF2-40B4-BE49-F238E27FC236}">
                    <a16:creationId xmlns:a16="http://schemas.microsoft.com/office/drawing/2014/main" id="{DAE528CE-E7AD-E04C-23A0-CAF6CBA6EF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3719" y="2479964"/>
                <a:ext cx="2787244" cy="2787243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381FB970-0196-4A4A-DB91-8C9788BC5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41" y="563257"/>
            <a:ext cx="2658341" cy="658905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20C0D646-4803-F2FF-5A55-A9B97810B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568" y="353076"/>
            <a:ext cx="1079269" cy="107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DA7B8-2158-97B9-576D-9D5608E5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Dados numéricos na fase preparatória para a fase de ambientação do P.G.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BD78DD-4361-0668-C840-5BD96FC28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t-BR" sz="1800" dirty="0"/>
          </a:p>
          <a:p>
            <a:pPr>
              <a:buFont typeface="Courier New" panose="02070309020205020404" pitchFamily="49" charset="0"/>
              <a:buChar char="o"/>
            </a:pPr>
            <a:endParaRPr lang="pt-BR" sz="1800" dirty="0"/>
          </a:p>
          <a:p>
            <a:pPr>
              <a:buFont typeface="Courier New" panose="02070309020205020404" pitchFamily="49" charset="0"/>
              <a:buChar char="o"/>
            </a:pPr>
            <a:endParaRPr lang="pt-BR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8B3DB9DA-9305-8030-FA6F-01D15C0EA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248487"/>
              </p:ext>
            </p:extLst>
          </p:nvPr>
        </p:nvGraphicFramePr>
        <p:xfrm>
          <a:off x="2062480" y="1983511"/>
          <a:ext cx="8128000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1049138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71420241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ADESÃO AO PGD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688004"/>
                  </a:ext>
                </a:extLst>
              </a:tr>
              <a:tr h="176411"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RESULTADOS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/>
                        <a:t>INDICADORES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68553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>
                        <a:buFont typeface="Courier New" panose="02070309020205020404" pitchFamily="49" charset="0"/>
                        <a:buNone/>
                      </a:pPr>
                      <a:r>
                        <a:rPr lang="pt-BR" sz="1600" b="1" dirty="0"/>
                        <a:t>8 unidades autorizadas </a:t>
                      </a:r>
                      <a:r>
                        <a:rPr lang="pt-BR" sz="1600" b="0" dirty="0"/>
                        <a:t>para utilização do ambiente de treinamento.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b="1" dirty="0"/>
                        <a:t>30% das unidades </a:t>
                      </a:r>
                      <a:r>
                        <a:rPr lang="pt-BR" sz="1600" b="0" dirty="0"/>
                        <a:t>que aderiram ao PGD.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95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sz="1600" b="1" dirty="0"/>
                        <a:t>26   unidades autorizadas </a:t>
                      </a:r>
                      <a:r>
                        <a:rPr lang="pt-BR" sz="1600" dirty="0"/>
                        <a:t>para implementação programa de gestão com </a:t>
                      </a:r>
                      <a:r>
                        <a:rPr lang="pt-BR" sz="1600" b="1" dirty="0"/>
                        <a:t>36 pareceres emitidos pela SGP.</a:t>
                      </a:r>
                      <a:endParaRPr lang="pt-B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600" b="1" dirty="0"/>
                        <a:t>90 % das unidades </a:t>
                      </a:r>
                      <a:r>
                        <a:rPr lang="pt-BR" sz="1600" b="0" dirty="0"/>
                        <a:t>vinculadas à Reitoria no organograma.</a:t>
                      </a:r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616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buFont typeface="Courier New" panose="02070309020205020404" pitchFamily="49" charset="0"/>
                        <a:buNone/>
                      </a:pP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267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77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B86D75-D325-FDCB-43D7-6FE44D57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Dados numéricos P.G. na implementação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BB827618-90D3-F898-86D3-7A35B0C293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06706"/>
              </p:ext>
            </p:extLst>
          </p:nvPr>
        </p:nvGraphicFramePr>
        <p:xfrm>
          <a:off x="1096963" y="2108200"/>
          <a:ext cx="100584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9479">
                  <a:extLst>
                    <a:ext uri="{9D8B030D-6E8A-4147-A177-3AD203B41FA5}">
                      <a16:colId xmlns:a16="http://schemas.microsoft.com/office/drawing/2014/main" val="2329305105"/>
                    </a:ext>
                  </a:extLst>
                </a:gridCol>
                <a:gridCol w="4128921">
                  <a:extLst>
                    <a:ext uri="{9D8B030D-6E8A-4147-A177-3AD203B41FA5}">
                      <a16:colId xmlns:a16="http://schemas.microsoft.com/office/drawing/2014/main" val="208556723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Participantes do Programa de Gestão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7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Total de pessoas no teletrabalho.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269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9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Pessoas em regime parcial.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324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dirty="0"/>
                        <a:t>Pessoas em regime integral.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960139"/>
                  </a:ext>
                </a:extLst>
              </a:tr>
            </a:tbl>
          </a:graphicData>
        </a:graphic>
      </p:graphicFrame>
      <p:graphicFrame>
        <p:nvGraphicFramePr>
          <p:cNvPr id="6" name="Tabela 4">
            <a:extLst>
              <a:ext uri="{FF2B5EF4-FFF2-40B4-BE49-F238E27FC236}">
                <a16:creationId xmlns:a16="http://schemas.microsoft.com/office/drawing/2014/main" id="{7B1E4C37-637B-5B11-EAE0-2466D11241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3337810"/>
              </p:ext>
            </p:extLst>
          </p:nvPr>
        </p:nvGraphicFramePr>
        <p:xfrm>
          <a:off x="1066800" y="4249821"/>
          <a:ext cx="10058400" cy="184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9479">
                  <a:extLst>
                    <a:ext uri="{9D8B030D-6E8A-4147-A177-3AD203B41FA5}">
                      <a16:colId xmlns:a16="http://schemas.microsoft.com/office/drawing/2014/main" val="2329305105"/>
                    </a:ext>
                  </a:extLst>
                </a:gridCol>
                <a:gridCol w="4128921">
                  <a:extLst>
                    <a:ext uri="{9D8B030D-6E8A-4147-A177-3AD203B41FA5}">
                      <a16:colId xmlns:a16="http://schemas.microsoft.com/office/drawing/2014/main" val="208556723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Dados Gerais dos Programas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7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Programas de gestão em execução.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167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9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Planos trabalho desde o início do PGD.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2.580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3247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pt-BR" dirty="0"/>
                        <a:t>Atividades cadastradas nos planos de trabalho.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41.700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9601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pt-BR" dirty="0"/>
                        <a:t>Atividades cadastradas na Tabela de Atividades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4.912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998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253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CF9AF-2C5C-F42E-7BB5-2C7422ACB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pontos observados na criação dos programas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04B2A9B6-25A7-6BDA-6B69-BC0B10FEE1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713635"/>
              </p:ext>
            </p:extLst>
          </p:nvPr>
        </p:nvGraphicFramePr>
        <p:xfrm>
          <a:off x="1096963" y="2108200"/>
          <a:ext cx="10058400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0974">
                  <a:extLst>
                    <a:ext uri="{9D8B030D-6E8A-4147-A177-3AD203B41FA5}">
                      <a16:colId xmlns:a16="http://schemas.microsoft.com/office/drawing/2014/main" val="4012640129"/>
                    </a:ext>
                  </a:extLst>
                </a:gridCol>
                <a:gridCol w="2797426">
                  <a:extLst>
                    <a:ext uri="{9D8B030D-6E8A-4147-A177-3AD203B41FA5}">
                      <a16:colId xmlns:a16="http://schemas.microsoft.com/office/drawing/2014/main" val="40007082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Criação do Programas no Sistema Susep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868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PG em fase de habilitação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785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PG em rascunho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850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PG em fase de executado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631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PG em fase de concluídos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712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PG em execução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167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36415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Outros dados obtidos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558661"/>
                  </a:ext>
                </a:extLst>
              </a:tr>
              <a:tr h="423378">
                <a:tc gridSpan="2">
                  <a:txBody>
                    <a:bodyPr/>
                    <a:lstStyle/>
                    <a:p>
                      <a:pPr algn="just"/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3 (três) </a:t>
                      </a:r>
                      <a:r>
                        <a:rPr lang="pt-BR" dirty="0"/>
                        <a:t>programas em execução para a mesma pessoa. Ou seja, a mesma pessoa com dois programas diferentes.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550556"/>
                  </a:ext>
                </a:extLst>
              </a:tr>
              <a:tr h="185420">
                <a:tc gridSpan="2">
                  <a:txBody>
                    <a:bodyPr/>
                    <a:lstStyle/>
                    <a:p>
                      <a:pPr algn="just"/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39,47% </a:t>
                      </a:r>
                      <a:r>
                        <a:rPr lang="pt-BR" dirty="0"/>
                        <a:t>dos programas criados há metas cadastradas. E destes 18 % precisam melhor definir metas.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040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06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0B046-1667-6620-8A94-7DA26C35E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pontos observados nos planos de trabalho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9EE8B48C-C878-292E-CF78-BAC69D25A2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597469"/>
              </p:ext>
            </p:extLst>
          </p:nvPr>
        </p:nvGraphicFramePr>
        <p:xfrm>
          <a:off x="1066800" y="2176647"/>
          <a:ext cx="1005840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9284">
                  <a:extLst>
                    <a:ext uri="{9D8B030D-6E8A-4147-A177-3AD203B41FA5}">
                      <a16:colId xmlns:a16="http://schemas.microsoft.com/office/drawing/2014/main" val="3489067477"/>
                    </a:ext>
                  </a:extLst>
                </a:gridCol>
                <a:gridCol w="1949116">
                  <a:extLst>
                    <a:ext uri="{9D8B030D-6E8A-4147-A177-3AD203B41FA5}">
                      <a16:colId xmlns:a16="http://schemas.microsoft.com/office/drawing/2014/main" val="13054787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Em relação aos planos de trabalho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613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Enviados para aceite e ainda não recebidos pela chefia.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454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Aceitos pela chefia imediata e não iniciados pelos servidores.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35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planos de trabalho na modalidade de execução presencial. Ou seja, PT criados em PG em que o participante não está vinculado.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95358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Nota das entregas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174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Planos de trabalho com atividades contendo nota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00620"/>
                  </a:ext>
                </a:extLst>
              </a:tr>
              <a:tr h="217424">
                <a:tc>
                  <a:txBody>
                    <a:bodyPr/>
                    <a:lstStyle/>
                    <a:p>
                      <a:r>
                        <a:rPr lang="pt-BR" dirty="0"/>
                        <a:t>Planos de trabalho com atividades contendo nota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884198"/>
                  </a:ext>
                </a:extLst>
              </a:tr>
              <a:tr h="143256">
                <a:tc>
                  <a:txBody>
                    <a:bodyPr/>
                    <a:lstStyle/>
                    <a:p>
                      <a:r>
                        <a:rPr lang="pt-BR" dirty="0"/>
                        <a:t>Planos de trabalho com atividades contendo nota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6012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pt-BR" dirty="0"/>
                        <a:t>Planos de trabalho com atividades contendo nota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6512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pt-BR" dirty="0"/>
                        <a:t>Planos de trabalho com atividades contendo nota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023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073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74445-F6AB-B9B4-B203-CDE8D13F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pontos observados nos planos de trabalho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B3659F78-473D-51D1-0F36-92DC3A1DB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399145"/>
              </p:ext>
            </p:extLst>
          </p:nvPr>
        </p:nvGraphicFramePr>
        <p:xfrm>
          <a:off x="850231" y="1737360"/>
          <a:ext cx="10972800" cy="463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3585">
                  <a:extLst>
                    <a:ext uri="{9D8B030D-6E8A-4147-A177-3AD203B41FA5}">
                      <a16:colId xmlns:a16="http://schemas.microsoft.com/office/drawing/2014/main" val="1718934008"/>
                    </a:ext>
                  </a:extLst>
                </a:gridCol>
                <a:gridCol w="2229215">
                  <a:extLst>
                    <a:ext uri="{9D8B030D-6E8A-4147-A177-3AD203B41FA5}">
                      <a16:colId xmlns:a16="http://schemas.microsoft.com/office/drawing/2014/main" val="368868585"/>
                    </a:ext>
                  </a:extLst>
                </a:gridCol>
              </a:tblGrid>
              <a:tr h="343654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Em relação às atividades nos planos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64492"/>
                  </a:ext>
                </a:extLst>
              </a:tr>
              <a:tr h="343654">
                <a:tc>
                  <a:txBody>
                    <a:bodyPr/>
                    <a:lstStyle/>
                    <a:p>
                      <a:r>
                        <a:rPr lang="pt-BR" dirty="0"/>
                        <a:t>Atividades cadastradas no Susep até 07/04/2023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41.700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481910"/>
                  </a:ext>
                </a:extLst>
              </a:tr>
              <a:tr h="593156">
                <a:tc>
                  <a:txBody>
                    <a:bodyPr/>
                    <a:lstStyle/>
                    <a:p>
                      <a:r>
                        <a:rPr lang="pt-BR" dirty="0"/>
                        <a:t>Atividades com avaliação pela chefia imediata até 07/04/2023 (43,93% do total de atividades)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18.320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578403"/>
                  </a:ext>
                </a:extLst>
              </a:tr>
              <a:tr h="593156">
                <a:tc>
                  <a:txBody>
                    <a:bodyPr/>
                    <a:lstStyle/>
                    <a:p>
                      <a:r>
                        <a:rPr lang="pt-BR" dirty="0"/>
                        <a:t>Atividades programadas sem seu devido início até 31/03/2023 (5,28% do total de atividades)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2.203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651886"/>
                  </a:ext>
                </a:extLst>
              </a:tr>
              <a:tr h="847366">
                <a:tc>
                  <a:txBody>
                    <a:bodyPr/>
                    <a:lstStyle/>
                    <a:p>
                      <a:r>
                        <a:rPr lang="pt-BR" dirty="0"/>
                        <a:t>Atividades sem qualquer avaliação da chefia imediata em relação a planos de trabalho já concluídos até 31/03/2023 (43,07% do total de atividades)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17.961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667882"/>
                  </a:ext>
                </a:extLst>
              </a:tr>
              <a:tr h="343654">
                <a:tc gridSpan="2"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Outros pontos observados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505259"/>
                  </a:ext>
                </a:extLst>
              </a:tr>
              <a:tr h="402566">
                <a:tc gridSpan="2">
                  <a:txBody>
                    <a:bodyPr/>
                    <a:lstStyle/>
                    <a:p>
                      <a:r>
                        <a:rPr lang="pt-BR" dirty="0"/>
                        <a:t>Planos em que a atividade “acompanhamento de e-mail” consta na totalidade ou quase totalidade.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17660"/>
                  </a:ext>
                </a:extLst>
              </a:tr>
              <a:tr h="338946">
                <a:tc gridSpan="2">
                  <a:txBody>
                    <a:bodyPr/>
                    <a:lstStyle/>
                    <a:p>
                      <a:r>
                        <a:rPr lang="pt-BR" dirty="0"/>
                        <a:t>Programas com servidor aprovado sem qualquer PT cadastrado.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605716"/>
                  </a:ext>
                </a:extLst>
              </a:tr>
              <a:tr h="593156">
                <a:tc gridSpan="2">
                  <a:txBody>
                    <a:bodyPr/>
                    <a:lstStyle/>
                    <a:p>
                      <a:r>
                        <a:rPr lang="pt-BR" dirty="0"/>
                        <a:t>Somente 30% das unidades participantes chegaram a acessar o ambiente de treinamento do PGD disponível.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999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73288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