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Sora SemiBold"/>
      <p:regular r:id="rId21"/>
      <p:bold r:id="rId22"/>
    </p:embeddedFont>
    <p:embeddedFont>
      <p:font typeface="Sora Light"/>
      <p:regular r:id="rId23"/>
      <p:bold r:id="rId24"/>
    </p:embeddedFont>
    <p:embeddedFont>
      <p:font typeface="Sora ExtraBold"/>
      <p:bold r:id="rId25"/>
    </p:embeddedFont>
    <p:embeddedFont>
      <p:font typeface="Sora"/>
      <p:regular r:id="rId26"/>
      <p:bold r:id="rId27"/>
    </p:embeddedFont>
    <p:embeddedFont>
      <p:font typeface="Sora Medium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g6QEX6RnA8W86fFT2CXgmST2rC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SoraSemiBold-bold.fntdata"/><Relationship Id="rId21" Type="http://schemas.openxmlformats.org/officeDocument/2006/relationships/font" Target="fonts/SoraSemiBold-regular.fntdata"/><Relationship Id="rId24" Type="http://schemas.openxmlformats.org/officeDocument/2006/relationships/font" Target="fonts/SoraLight-bold.fntdata"/><Relationship Id="rId23" Type="http://schemas.openxmlformats.org/officeDocument/2006/relationships/font" Target="fonts/Sora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ora-regular.fntdata"/><Relationship Id="rId25" Type="http://schemas.openxmlformats.org/officeDocument/2006/relationships/font" Target="fonts/SoraExtraBold-bold.fntdata"/><Relationship Id="rId28" Type="http://schemas.openxmlformats.org/officeDocument/2006/relationships/font" Target="fonts/SoraMedium-regular.fntdata"/><Relationship Id="rId27" Type="http://schemas.openxmlformats.org/officeDocument/2006/relationships/font" Target="fonts/So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ra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https://corredoresdigitais.info/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32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5" Type="http://schemas.openxmlformats.org/officeDocument/2006/relationships/image" Target="../media/image31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45.png"/><Relationship Id="rId9" Type="http://schemas.openxmlformats.org/officeDocument/2006/relationships/image" Target="../media/image3.png"/><Relationship Id="rId5" Type="http://schemas.openxmlformats.org/officeDocument/2006/relationships/image" Target="../media/image44.png"/><Relationship Id="rId6" Type="http://schemas.openxmlformats.org/officeDocument/2006/relationships/image" Target="../media/image39.png"/><Relationship Id="rId7" Type="http://schemas.openxmlformats.org/officeDocument/2006/relationships/image" Target="../media/image14.png"/><Relationship Id="rId8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4.png"/><Relationship Id="rId7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01F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b="-1218" l="0" r="12188" t="1220"/>
          <a:stretch/>
        </p:blipFill>
        <p:spPr>
          <a:xfrm rot="-1038315">
            <a:off x="6070462" y="-1694050"/>
            <a:ext cx="4071903" cy="581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7875" y="3167082"/>
            <a:ext cx="5014849" cy="164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9271" y="636837"/>
            <a:ext cx="2787819" cy="33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7863" y="141750"/>
            <a:ext cx="1293600" cy="61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3877" y="141750"/>
            <a:ext cx="1527374" cy="6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 b="0" l="0" r="18533" t="0"/>
          <a:stretch/>
        </p:blipFill>
        <p:spPr>
          <a:xfrm>
            <a:off x="137050" y="220261"/>
            <a:ext cx="1868431" cy="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/>
          <p:nvPr/>
        </p:nvSpPr>
        <p:spPr>
          <a:xfrm>
            <a:off x="-5550" y="0"/>
            <a:ext cx="9155100" cy="5143500"/>
          </a:xfrm>
          <a:prstGeom prst="rect">
            <a:avLst/>
          </a:prstGeom>
          <a:solidFill>
            <a:srgbClr val="901F7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0"/>
          <p:cNvPicPr preferRelativeResize="0"/>
          <p:nvPr/>
        </p:nvPicPr>
        <p:blipFill rotWithShape="1">
          <a:blip r:embed="rId3">
            <a:alphaModFix/>
          </a:blip>
          <a:srcRect b="0" l="12226" r="0" t="0"/>
          <a:stretch/>
        </p:blipFill>
        <p:spPr>
          <a:xfrm>
            <a:off x="-114600" y="967418"/>
            <a:ext cx="8250802" cy="528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4">
            <a:alphaModFix/>
          </a:blip>
          <a:srcRect b="-1222" l="0" r="20973" t="10022"/>
          <a:stretch/>
        </p:blipFill>
        <p:spPr>
          <a:xfrm rot="-1038311">
            <a:off x="6321275" y="-1396356"/>
            <a:ext cx="3664375" cy="5306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lher com as mãos na cintura&#10;&#10;Descrição gerada automaticamente com confiança média" id="161" name="Google Shape;161;p10"/>
          <p:cNvPicPr preferRelativeResize="0"/>
          <p:nvPr/>
        </p:nvPicPr>
        <p:blipFill rotWithShape="1">
          <a:blip r:embed="rId5">
            <a:alphaModFix/>
          </a:blip>
          <a:srcRect b="0" l="0" r="-1193" t="0"/>
          <a:stretch/>
        </p:blipFill>
        <p:spPr>
          <a:xfrm>
            <a:off x="4887825" y="57675"/>
            <a:ext cx="3995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0"/>
          <p:cNvSpPr txBox="1"/>
          <p:nvPr/>
        </p:nvSpPr>
        <p:spPr>
          <a:xfrm>
            <a:off x="1532825" y="1346700"/>
            <a:ext cx="4232100" cy="24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pt-BR" sz="3700" u="none" cap="none" strike="noStrike">
                <a:solidFill>
                  <a:srgbClr val="901F77"/>
                </a:solidFill>
                <a:highlight>
                  <a:schemeClr val="lt1"/>
                </a:highlight>
                <a:latin typeface="Sora ExtraBold"/>
                <a:ea typeface="Sora ExtraBold"/>
                <a:cs typeface="Sora ExtraBold"/>
                <a:sym typeface="Sora ExtraBold"/>
              </a:rPr>
              <a:t>BENEFÍCIOS</a:t>
            </a:r>
            <a:r>
              <a:rPr b="0" i="0" lang="pt-BR" sz="3700" u="none" cap="none" strike="noStrike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A QUE SUA STARTUP TERÁ ACESSO:</a:t>
            </a:r>
            <a:endParaRPr b="0" i="0" sz="3700" u="none" cap="none" strike="noStrike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/>
          <p:nvPr/>
        </p:nvSpPr>
        <p:spPr>
          <a:xfrm flipH="1">
            <a:off x="0" y="-23625"/>
            <a:ext cx="9155100" cy="5219700"/>
          </a:xfrm>
          <a:prstGeom prst="rect">
            <a:avLst/>
          </a:prstGeom>
          <a:solidFill>
            <a:srgbClr val="901F7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1"/>
          <p:cNvPicPr preferRelativeResize="0"/>
          <p:nvPr/>
        </p:nvPicPr>
        <p:blipFill rotWithShape="1">
          <a:blip r:embed="rId3">
            <a:alphaModFix/>
          </a:blip>
          <a:srcRect b="0" l="18360" r="0" t="0"/>
          <a:stretch/>
        </p:blipFill>
        <p:spPr>
          <a:xfrm flipH="1">
            <a:off x="898750" y="-23650"/>
            <a:ext cx="8256350" cy="521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11"/>
          <p:cNvGrpSpPr/>
          <p:nvPr/>
        </p:nvGrpSpPr>
        <p:grpSpPr>
          <a:xfrm>
            <a:off x="397475" y="1329684"/>
            <a:ext cx="3814874" cy="989090"/>
            <a:chOff x="527550" y="2129659"/>
            <a:chExt cx="3814874" cy="989090"/>
          </a:xfrm>
        </p:grpSpPr>
        <p:pic>
          <p:nvPicPr>
            <p:cNvPr id="170" name="Google Shape;170;p11"/>
            <p:cNvPicPr preferRelativeResize="0"/>
            <p:nvPr/>
          </p:nvPicPr>
          <p:blipFill rotWithShape="1">
            <a:blip r:embed="rId4">
              <a:alphaModFix/>
            </a:blip>
            <a:srcRect b="55855" l="508" r="53263" t="0"/>
            <a:stretch/>
          </p:blipFill>
          <p:spPr>
            <a:xfrm>
              <a:off x="527550" y="2184445"/>
              <a:ext cx="1052105" cy="9222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1" name="Google Shape;171;p11"/>
            <p:cNvGrpSpPr/>
            <p:nvPr/>
          </p:nvGrpSpPr>
          <p:grpSpPr>
            <a:xfrm>
              <a:off x="1678592" y="2129659"/>
              <a:ext cx="2663832" cy="989090"/>
              <a:chOff x="1477567" y="2081859"/>
              <a:chExt cx="2663832" cy="989090"/>
            </a:xfrm>
          </p:grpSpPr>
          <p:sp>
            <p:nvSpPr>
              <p:cNvPr id="172" name="Google Shape;172;p11"/>
              <p:cNvSpPr txBox="1"/>
              <p:nvPr/>
            </p:nvSpPr>
            <p:spPr>
              <a:xfrm>
                <a:off x="1477567" y="2081859"/>
                <a:ext cx="2172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pt-BR" sz="1800" u="none" cap="none" strike="noStrike">
                    <a:solidFill>
                      <a:srgbClr val="FFFFFF"/>
                    </a:solidFill>
                    <a:latin typeface="Sora SemiBold"/>
                    <a:ea typeface="Sora SemiBold"/>
                    <a:cs typeface="Sora SemiBold"/>
                    <a:sym typeface="Sora SemiBold"/>
                  </a:rPr>
                  <a:t>MENTORIAS</a:t>
                </a:r>
                <a:endParaRPr b="0" i="0" sz="1400" u="none" cap="none" strike="noStrike">
                  <a:solidFill>
                    <a:srgbClr val="000000"/>
                  </a:solidFill>
                  <a:latin typeface="Sora SemiBold"/>
                  <a:ea typeface="Sora SemiBold"/>
                  <a:cs typeface="Sora SemiBold"/>
                  <a:sym typeface="Sora SemiBold"/>
                </a:endParaRPr>
              </a:p>
            </p:txBody>
          </p:sp>
          <p:sp>
            <p:nvSpPr>
              <p:cNvPr id="173" name="Google Shape;173;p11"/>
              <p:cNvSpPr txBox="1"/>
              <p:nvPr/>
            </p:nvSpPr>
            <p:spPr>
              <a:xfrm>
                <a:off x="1482199" y="2378249"/>
                <a:ext cx="2659200" cy="6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100" u="none" cap="none" strike="noStrike">
                    <a:solidFill>
                      <a:srgbClr val="FFFFFF"/>
                    </a:solidFill>
                    <a:latin typeface="Sora"/>
                    <a:ea typeface="Sora"/>
                    <a:cs typeface="Sora"/>
                    <a:sym typeface="Sora"/>
                  </a:rPr>
                  <a:t>Rede de mentores de mercado que auxiliarão as startups em sua evolução e crescimento.</a:t>
                </a:r>
                <a:endParaRPr b="0" i="0" sz="1500" u="none" cap="none" strike="noStrike">
                  <a:solidFill>
                    <a:srgbClr val="000000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grpSp>
        <p:nvGrpSpPr>
          <p:cNvPr id="174" name="Google Shape;174;p11"/>
          <p:cNvGrpSpPr/>
          <p:nvPr/>
        </p:nvGrpSpPr>
        <p:grpSpPr>
          <a:xfrm>
            <a:off x="4171149" y="275370"/>
            <a:ext cx="4153373" cy="989078"/>
            <a:chOff x="4301224" y="1075345"/>
            <a:chExt cx="4153373" cy="989078"/>
          </a:xfrm>
        </p:grpSpPr>
        <p:pic>
          <p:nvPicPr>
            <p:cNvPr id="175" name="Google Shape;175;p11"/>
            <p:cNvPicPr preferRelativeResize="0"/>
            <p:nvPr/>
          </p:nvPicPr>
          <p:blipFill rotWithShape="1">
            <a:blip r:embed="rId5">
              <a:alphaModFix/>
            </a:blip>
            <a:srcRect b="18256" l="22495" r="18704" t="23024"/>
            <a:stretch/>
          </p:blipFill>
          <p:spPr>
            <a:xfrm>
              <a:off x="4301224" y="1198279"/>
              <a:ext cx="906260" cy="8306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Google Shape;176;p11"/>
            <p:cNvGrpSpPr/>
            <p:nvPr/>
          </p:nvGrpSpPr>
          <p:grpSpPr>
            <a:xfrm>
              <a:off x="5351997" y="1075345"/>
              <a:ext cx="3102600" cy="989078"/>
              <a:chOff x="5082272" y="1075345"/>
              <a:chExt cx="3102600" cy="989078"/>
            </a:xfrm>
          </p:grpSpPr>
          <p:sp>
            <p:nvSpPr>
              <p:cNvPr id="177" name="Google Shape;177;p11"/>
              <p:cNvSpPr txBox="1"/>
              <p:nvPr/>
            </p:nvSpPr>
            <p:spPr>
              <a:xfrm>
                <a:off x="5082272" y="1075345"/>
                <a:ext cx="3102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pt-BR" sz="1800" u="none" cap="none" strike="noStrike">
                    <a:solidFill>
                      <a:srgbClr val="FFFFFF"/>
                    </a:solidFill>
                    <a:latin typeface="Sora SemiBold"/>
                    <a:ea typeface="Sora SemiBold"/>
                    <a:cs typeface="Sora SemiBold"/>
                    <a:sym typeface="Sora SemiBold"/>
                  </a:rPr>
                  <a:t>ACOMPANHAMENTO</a:t>
                </a:r>
                <a:endParaRPr b="0" i="0" sz="1400" u="none" cap="none" strike="noStrike">
                  <a:solidFill>
                    <a:srgbClr val="000000"/>
                  </a:solidFill>
                  <a:latin typeface="Sora SemiBold"/>
                  <a:ea typeface="Sora SemiBold"/>
                  <a:cs typeface="Sora SemiBold"/>
                  <a:sym typeface="Sora SemiBold"/>
                </a:endParaRPr>
              </a:p>
            </p:txBody>
          </p:sp>
          <p:sp>
            <p:nvSpPr>
              <p:cNvPr id="178" name="Google Shape;178;p11"/>
              <p:cNvSpPr txBox="1"/>
              <p:nvPr/>
            </p:nvSpPr>
            <p:spPr>
              <a:xfrm>
                <a:off x="5097318" y="1371723"/>
                <a:ext cx="2968800" cy="6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100" u="none" cap="none" strike="noStrike">
                    <a:solidFill>
                      <a:srgbClr val="FFFFFF"/>
                    </a:solidFill>
                    <a:latin typeface="Sora"/>
                    <a:ea typeface="Sora"/>
                    <a:cs typeface="Sora"/>
                    <a:sym typeface="Sora"/>
                  </a:rPr>
                  <a:t>Acompanhamento com metodologia que auxilia na evolução do negócio e do Empreendedor.</a:t>
                </a:r>
                <a:endParaRPr b="0" i="0" sz="1500" u="none" cap="none" strike="noStrike">
                  <a:solidFill>
                    <a:srgbClr val="000000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grpSp>
        <p:nvGrpSpPr>
          <p:cNvPr id="179" name="Google Shape;179;p11"/>
          <p:cNvGrpSpPr/>
          <p:nvPr/>
        </p:nvGrpSpPr>
        <p:grpSpPr>
          <a:xfrm>
            <a:off x="4231321" y="2437652"/>
            <a:ext cx="3760307" cy="1162901"/>
            <a:chOff x="4361396" y="3237627"/>
            <a:chExt cx="3760307" cy="1162901"/>
          </a:xfrm>
        </p:grpSpPr>
        <p:pic>
          <p:nvPicPr>
            <p:cNvPr id="180" name="Google Shape;180;p11"/>
            <p:cNvPicPr preferRelativeResize="0"/>
            <p:nvPr/>
          </p:nvPicPr>
          <p:blipFill rotWithShape="1">
            <a:blip r:embed="rId6">
              <a:alphaModFix/>
            </a:blip>
            <a:srcRect b="22795" l="28860" r="32700" t="24400"/>
            <a:stretch/>
          </p:blipFill>
          <p:spPr>
            <a:xfrm>
              <a:off x="4361396" y="3237627"/>
              <a:ext cx="830202" cy="1046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" name="Google Shape;181;p11"/>
            <p:cNvGrpSpPr/>
            <p:nvPr/>
          </p:nvGrpSpPr>
          <p:grpSpPr>
            <a:xfrm>
              <a:off x="5331061" y="3265940"/>
              <a:ext cx="2790642" cy="1134588"/>
              <a:chOff x="5082261" y="3128190"/>
              <a:chExt cx="2790642" cy="1134588"/>
            </a:xfrm>
          </p:grpSpPr>
          <p:sp>
            <p:nvSpPr>
              <p:cNvPr id="182" name="Google Shape;182;p11"/>
              <p:cNvSpPr txBox="1"/>
              <p:nvPr/>
            </p:nvSpPr>
            <p:spPr>
              <a:xfrm>
                <a:off x="5082261" y="3128190"/>
                <a:ext cx="2172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pt-BR" sz="1800" u="none" cap="none" strike="noStrike">
                    <a:solidFill>
                      <a:srgbClr val="FFFFFF"/>
                    </a:solidFill>
                    <a:latin typeface="Sora SemiBold"/>
                    <a:ea typeface="Sora SemiBold"/>
                    <a:cs typeface="Sora SemiBold"/>
                    <a:sym typeface="Sora SemiBold"/>
                  </a:rPr>
                  <a:t>FERRAMENTAS</a:t>
                </a:r>
                <a:endParaRPr b="0" i="0" sz="1400" u="none" cap="none" strike="noStrike">
                  <a:solidFill>
                    <a:srgbClr val="000000"/>
                  </a:solidFill>
                  <a:latin typeface="Sora SemiBold"/>
                  <a:ea typeface="Sora SemiBold"/>
                  <a:cs typeface="Sora SemiBold"/>
                  <a:sym typeface="Sora SemiBold"/>
                </a:endParaRPr>
              </a:p>
            </p:txBody>
          </p:sp>
          <p:sp>
            <p:nvSpPr>
              <p:cNvPr id="183" name="Google Shape;183;p11"/>
              <p:cNvSpPr txBox="1"/>
              <p:nvPr/>
            </p:nvSpPr>
            <p:spPr>
              <a:xfrm>
                <a:off x="5097303" y="3400878"/>
                <a:ext cx="2775600" cy="86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100" u="none" cap="none" strike="noStrike">
                    <a:solidFill>
                      <a:srgbClr val="FFFFFF"/>
                    </a:solidFill>
                    <a:latin typeface="Sora"/>
                    <a:ea typeface="Sora"/>
                    <a:cs typeface="Sora"/>
                    <a:sym typeface="Sora"/>
                  </a:rPr>
                  <a:t>Benefícios de oarc que reduzem inacreditavelmente os custos de ferramentas e serviços de empresas parceiras.</a:t>
                </a:r>
                <a:endParaRPr b="0" i="0" sz="1500" u="none" cap="none" strike="noStrike">
                  <a:solidFill>
                    <a:srgbClr val="000000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grpSp>
        <p:nvGrpSpPr>
          <p:cNvPr id="184" name="Google Shape;184;p11"/>
          <p:cNvGrpSpPr/>
          <p:nvPr/>
        </p:nvGrpSpPr>
        <p:grpSpPr>
          <a:xfrm>
            <a:off x="426161" y="275370"/>
            <a:ext cx="3669364" cy="994551"/>
            <a:chOff x="556236" y="1075345"/>
            <a:chExt cx="3669364" cy="994551"/>
          </a:xfrm>
        </p:grpSpPr>
        <p:grpSp>
          <p:nvGrpSpPr>
            <p:cNvPr id="185" name="Google Shape;185;p11"/>
            <p:cNvGrpSpPr/>
            <p:nvPr/>
          </p:nvGrpSpPr>
          <p:grpSpPr>
            <a:xfrm>
              <a:off x="1678600" y="1075345"/>
              <a:ext cx="2547000" cy="989078"/>
              <a:chOff x="1456625" y="1075345"/>
              <a:chExt cx="2547000" cy="989078"/>
            </a:xfrm>
          </p:grpSpPr>
          <p:sp>
            <p:nvSpPr>
              <p:cNvPr id="186" name="Google Shape;186;p11"/>
              <p:cNvSpPr txBox="1"/>
              <p:nvPr/>
            </p:nvSpPr>
            <p:spPr>
              <a:xfrm>
                <a:off x="1456625" y="1075345"/>
                <a:ext cx="2547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pt-BR" sz="1800" u="none" cap="none" strike="noStrike">
                    <a:solidFill>
                      <a:srgbClr val="FFFFFF"/>
                    </a:solidFill>
                    <a:latin typeface="Sora SemiBold"/>
                    <a:ea typeface="Sora SemiBold"/>
                    <a:cs typeface="Sora SemiBold"/>
                    <a:sym typeface="Sora SemiBold"/>
                  </a:rPr>
                  <a:t>CAPACITAÇÕES</a:t>
                </a:r>
                <a:endParaRPr b="0" i="0" sz="1400" u="none" cap="none" strike="noStrike">
                  <a:solidFill>
                    <a:srgbClr val="000000"/>
                  </a:solidFill>
                  <a:latin typeface="Sora SemiBold"/>
                  <a:ea typeface="Sora SemiBold"/>
                  <a:cs typeface="Sora SemiBold"/>
                  <a:sym typeface="Sora SemiBold"/>
                </a:endParaRPr>
              </a:p>
            </p:txBody>
          </p:sp>
          <p:sp>
            <p:nvSpPr>
              <p:cNvPr id="187" name="Google Shape;187;p11"/>
              <p:cNvSpPr txBox="1"/>
              <p:nvPr/>
            </p:nvSpPr>
            <p:spPr>
              <a:xfrm>
                <a:off x="1482205" y="1371723"/>
                <a:ext cx="1983300" cy="6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100" u="none" cap="none" strike="noStrike">
                    <a:solidFill>
                      <a:srgbClr val="FFFFFF"/>
                    </a:solidFill>
                    <a:latin typeface="Sora"/>
                    <a:ea typeface="Sora"/>
                    <a:cs typeface="Sora"/>
                    <a:sym typeface="Sora"/>
                  </a:rPr>
                  <a:t>Conteúdo exclusivo e atualizado que já ajudou mais de 1200 idéias.</a:t>
                </a:r>
                <a:endParaRPr b="0" i="0" sz="1500" u="none" cap="none" strike="noStrike">
                  <a:solidFill>
                    <a:srgbClr val="000000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pic>
          <p:nvPicPr>
            <p:cNvPr id="188" name="Google Shape;188;p11"/>
            <p:cNvPicPr preferRelativeResize="0"/>
            <p:nvPr/>
          </p:nvPicPr>
          <p:blipFill rotWithShape="1">
            <a:blip r:embed="rId4">
              <a:alphaModFix/>
            </a:blip>
            <a:srcRect b="55239" l="50000" r="0" t="0"/>
            <a:stretch/>
          </p:blipFill>
          <p:spPr>
            <a:xfrm>
              <a:off x="556236" y="1147612"/>
              <a:ext cx="1122374" cy="9222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" name="Google Shape;189;p11"/>
          <p:cNvGrpSpPr/>
          <p:nvPr/>
        </p:nvGrpSpPr>
        <p:grpSpPr>
          <a:xfrm>
            <a:off x="4212339" y="1329684"/>
            <a:ext cx="3972479" cy="957954"/>
            <a:chOff x="4342414" y="2129659"/>
            <a:chExt cx="3972479" cy="957954"/>
          </a:xfrm>
        </p:grpSpPr>
        <p:pic>
          <p:nvPicPr>
            <p:cNvPr id="190" name="Google Shape;190;p11"/>
            <p:cNvPicPr preferRelativeResize="0"/>
            <p:nvPr/>
          </p:nvPicPr>
          <p:blipFill rotWithShape="1">
            <a:blip r:embed="rId4">
              <a:alphaModFix/>
            </a:blip>
            <a:srcRect b="0" l="50000" r="0" t="55238"/>
            <a:stretch/>
          </p:blipFill>
          <p:spPr>
            <a:xfrm>
              <a:off x="4342414" y="2256944"/>
              <a:ext cx="1010909" cy="830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1" name="Google Shape;191;p11"/>
            <p:cNvGrpSpPr/>
            <p:nvPr/>
          </p:nvGrpSpPr>
          <p:grpSpPr>
            <a:xfrm>
              <a:off x="5346093" y="2129659"/>
              <a:ext cx="2968800" cy="819588"/>
              <a:chOff x="5097318" y="2081859"/>
              <a:chExt cx="2968800" cy="819588"/>
            </a:xfrm>
          </p:grpSpPr>
          <p:sp>
            <p:nvSpPr>
              <p:cNvPr id="192" name="Google Shape;192;p11"/>
              <p:cNvSpPr txBox="1"/>
              <p:nvPr/>
            </p:nvSpPr>
            <p:spPr>
              <a:xfrm>
                <a:off x="5103200" y="2081859"/>
                <a:ext cx="2378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pt-BR" sz="1800" u="none" cap="none" strike="noStrike">
                    <a:solidFill>
                      <a:srgbClr val="FFFFFF"/>
                    </a:solidFill>
                    <a:latin typeface="Sora SemiBold"/>
                    <a:ea typeface="Sora SemiBold"/>
                    <a:cs typeface="Sora SemiBold"/>
                    <a:sym typeface="Sora SemiBold"/>
                  </a:rPr>
                  <a:t>CONEXÕES</a:t>
                </a:r>
                <a:endParaRPr b="0" i="0" sz="1400" u="none" cap="none" strike="noStrike">
                  <a:solidFill>
                    <a:srgbClr val="000000"/>
                  </a:solidFill>
                  <a:latin typeface="Sora SemiBold"/>
                  <a:ea typeface="Sora SemiBold"/>
                  <a:cs typeface="Sora SemiBold"/>
                  <a:sym typeface="Sora SemiBold"/>
                </a:endParaRPr>
              </a:p>
            </p:txBody>
          </p:sp>
          <p:sp>
            <p:nvSpPr>
              <p:cNvPr id="193" name="Google Shape;193;p11"/>
              <p:cNvSpPr txBox="1"/>
              <p:nvPr/>
            </p:nvSpPr>
            <p:spPr>
              <a:xfrm>
                <a:off x="5097318" y="2378247"/>
                <a:ext cx="29688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100" u="none" cap="none" strike="noStrike">
                    <a:solidFill>
                      <a:srgbClr val="FFFFFF"/>
                    </a:solidFill>
                    <a:latin typeface="Sora"/>
                    <a:ea typeface="Sora"/>
                    <a:cs typeface="Sora"/>
                    <a:sym typeface="Sora"/>
                  </a:rPr>
                  <a:t>Networking, eventos e pitches para sua startup se conectar com o mercado.</a:t>
                </a:r>
                <a:endParaRPr b="0" i="0" sz="1500" u="none" cap="none" strike="noStrike">
                  <a:solidFill>
                    <a:srgbClr val="000000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grpSp>
        <p:nvGrpSpPr>
          <p:cNvPr id="194" name="Google Shape;194;p11"/>
          <p:cNvGrpSpPr/>
          <p:nvPr/>
        </p:nvGrpSpPr>
        <p:grpSpPr>
          <a:xfrm>
            <a:off x="525604" y="2465965"/>
            <a:ext cx="3195533" cy="969150"/>
            <a:chOff x="655679" y="3265940"/>
            <a:chExt cx="3195533" cy="969150"/>
          </a:xfrm>
        </p:grpSpPr>
        <p:grpSp>
          <p:nvGrpSpPr>
            <p:cNvPr id="195" name="Google Shape;195;p11"/>
            <p:cNvGrpSpPr/>
            <p:nvPr/>
          </p:nvGrpSpPr>
          <p:grpSpPr>
            <a:xfrm>
              <a:off x="1678612" y="3265940"/>
              <a:ext cx="2172600" cy="969150"/>
              <a:chOff x="1477562" y="3183967"/>
              <a:chExt cx="2172600" cy="969150"/>
            </a:xfrm>
          </p:grpSpPr>
          <p:sp>
            <p:nvSpPr>
              <p:cNvPr id="196" name="Google Shape;196;p11"/>
              <p:cNvSpPr txBox="1"/>
              <p:nvPr/>
            </p:nvSpPr>
            <p:spPr>
              <a:xfrm>
                <a:off x="1477562" y="3183967"/>
                <a:ext cx="2172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pt-BR" sz="1800" u="none" cap="none" strike="noStrike">
                    <a:solidFill>
                      <a:srgbClr val="FFFFFF"/>
                    </a:solidFill>
                    <a:latin typeface="Sora SemiBold"/>
                    <a:ea typeface="Sora SemiBold"/>
                    <a:cs typeface="Sora SemiBold"/>
                    <a:sym typeface="Sora SemiBold"/>
                  </a:rPr>
                  <a:t>CONSULTORIA </a:t>
                </a:r>
                <a:endParaRPr b="0" i="0" sz="1400" u="none" cap="none" strike="noStrike">
                  <a:solidFill>
                    <a:srgbClr val="000000"/>
                  </a:solidFill>
                  <a:latin typeface="Sora SemiBold"/>
                  <a:ea typeface="Sora SemiBold"/>
                  <a:cs typeface="Sora SemiBold"/>
                  <a:sym typeface="Sora SemiBold"/>
                </a:endParaRPr>
              </a:p>
            </p:txBody>
          </p:sp>
          <p:sp>
            <p:nvSpPr>
              <p:cNvPr id="197" name="Google Shape;197;p11"/>
              <p:cNvSpPr txBox="1"/>
              <p:nvPr/>
            </p:nvSpPr>
            <p:spPr>
              <a:xfrm>
                <a:off x="1482205" y="3453817"/>
                <a:ext cx="1983300" cy="6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pt-BR" sz="1100" u="none" cap="none" strike="noStrike"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rPr>
                  <a:t>Até 20 horas de consultorias técnicas ofertadas </a:t>
                </a:r>
                <a:endParaRPr b="0" i="0" sz="1100" u="none" cap="none" strike="noStrike"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pic>
          <p:nvPicPr>
            <p:cNvPr id="198" name="Google Shape;198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55679" y="3373040"/>
              <a:ext cx="795851" cy="8302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11"/>
          <p:cNvGrpSpPr/>
          <p:nvPr/>
        </p:nvGrpSpPr>
        <p:grpSpPr>
          <a:xfrm>
            <a:off x="1548537" y="3582315"/>
            <a:ext cx="2172600" cy="1141950"/>
            <a:chOff x="1477562" y="3183967"/>
            <a:chExt cx="2172600" cy="1141950"/>
          </a:xfrm>
        </p:grpSpPr>
        <p:sp>
          <p:nvSpPr>
            <p:cNvPr id="200" name="Google Shape;200;p11"/>
            <p:cNvSpPr txBox="1"/>
            <p:nvPr/>
          </p:nvSpPr>
          <p:spPr>
            <a:xfrm>
              <a:off x="1477562" y="3183967"/>
              <a:ext cx="2172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pt-BR" sz="1800" u="none" cap="none" strike="noStrike">
                  <a:solidFill>
                    <a:srgbClr val="FFFFFF"/>
                  </a:solidFill>
                  <a:latin typeface="Sora SemiBold"/>
                  <a:ea typeface="Sora SemiBold"/>
                  <a:cs typeface="Sora SemiBold"/>
                  <a:sym typeface="Sora SemiBold"/>
                </a:rPr>
                <a:t>AMBIENTE</a:t>
              </a:r>
              <a:endParaRPr b="0" i="0" sz="1400" u="none" cap="none" strike="noStrike">
                <a:solidFill>
                  <a:srgbClr val="000000"/>
                </a:solidFill>
                <a:latin typeface="Sora SemiBold"/>
                <a:ea typeface="Sora SemiBold"/>
                <a:cs typeface="Sora SemiBold"/>
                <a:sym typeface="Sora SemiBold"/>
              </a:endParaRPr>
            </a:p>
          </p:txBody>
        </p:sp>
        <p:sp>
          <p:nvSpPr>
            <p:cNvPr id="201" name="Google Shape;201;p11"/>
            <p:cNvSpPr txBox="1"/>
            <p:nvPr/>
          </p:nvSpPr>
          <p:spPr>
            <a:xfrm>
              <a:off x="1482205" y="3453817"/>
              <a:ext cx="1983300" cy="8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rPr>
                <a:t>A startup será desenvolvida com apoio de um ambiente de inovação da sua região.</a:t>
              </a:r>
              <a:endParaRPr b="0" i="0" sz="11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202" name="Google Shape;202;p11"/>
          <p:cNvGrpSpPr/>
          <p:nvPr/>
        </p:nvGrpSpPr>
        <p:grpSpPr>
          <a:xfrm>
            <a:off x="5231050" y="3582325"/>
            <a:ext cx="2568000" cy="1141940"/>
            <a:chOff x="1477550" y="3183977"/>
            <a:chExt cx="2568000" cy="1141940"/>
          </a:xfrm>
        </p:grpSpPr>
        <p:sp>
          <p:nvSpPr>
            <p:cNvPr id="203" name="Google Shape;203;p11"/>
            <p:cNvSpPr txBox="1"/>
            <p:nvPr/>
          </p:nvSpPr>
          <p:spPr>
            <a:xfrm>
              <a:off x="1477550" y="3183977"/>
              <a:ext cx="2568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pt-BR" sz="1800" u="none" cap="none" strike="noStrike">
                  <a:solidFill>
                    <a:srgbClr val="FFFFFF"/>
                  </a:solidFill>
                  <a:latin typeface="Sora SemiBold"/>
                  <a:ea typeface="Sora SemiBold"/>
                  <a:cs typeface="Sora SemiBold"/>
                  <a:sym typeface="Sora SemiBold"/>
                </a:rPr>
                <a:t>INFRAESTRUTURA</a:t>
              </a:r>
              <a:endParaRPr b="0" i="0" sz="1400" u="none" cap="none" strike="noStrike">
                <a:solidFill>
                  <a:srgbClr val="000000"/>
                </a:solidFill>
                <a:latin typeface="Sora SemiBold"/>
                <a:ea typeface="Sora SemiBold"/>
                <a:cs typeface="Sora SemiBold"/>
                <a:sym typeface="Sora SemiBold"/>
              </a:endParaRPr>
            </a:p>
          </p:txBody>
        </p:sp>
        <p:sp>
          <p:nvSpPr>
            <p:cNvPr id="204" name="Google Shape;204;p11"/>
            <p:cNvSpPr txBox="1"/>
            <p:nvPr/>
          </p:nvSpPr>
          <p:spPr>
            <a:xfrm>
              <a:off x="1482205" y="3453817"/>
              <a:ext cx="1983300" cy="8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rPr>
                <a:t>Suporte físico, espaço para reuniões, através do ambiente conectado com sua startup.</a:t>
              </a:r>
              <a:endParaRPr b="0" i="0" sz="11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 b="0" l="508" r="53263" t="50317"/>
          <a:stretch/>
        </p:blipFill>
        <p:spPr>
          <a:xfrm>
            <a:off x="4212358" y="3600550"/>
            <a:ext cx="1008067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4">
            <a:alphaModFix/>
          </a:blip>
          <a:srcRect b="0" l="508" r="53263" t="50317"/>
          <a:stretch/>
        </p:blipFill>
        <p:spPr>
          <a:xfrm>
            <a:off x="426158" y="3656025"/>
            <a:ext cx="1008067" cy="9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Forma&#10;&#10;Descrição gerada automaticamente" id="211" name="Google Shape;211;p12"/>
          <p:cNvPicPr preferRelativeResize="0"/>
          <p:nvPr/>
        </p:nvPicPr>
        <p:blipFill rotWithShape="1">
          <a:blip r:embed="rId3">
            <a:alphaModFix/>
          </a:blip>
          <a:srcRect b="0" l="11949" r="-11948" t="0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/>
          <p:nvPr/>
        </p:nvSpPr>
        <p:spPr>
          <a:xfrm>
            <a:off x="502951" y="487175"/>
            <a:ext cx="4039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400" u="none" cap="none" strike="noStrike">
                <a:solidFill>
                  <a:srgbClr val="9AE100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CESTA</a:t>
            </a:r>
            <a:r>
              <a:rPr b="0" i="0" lang="pt-BR" sz="3400" u="none" cap="none" strike="noStrike">
                <a:solidFill>
                  <a:srgbClr val="C3CF4F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</a:t>
            </a:r>
            <a:r>
              <a:rPr b="0" i="0" lang="pt-BR" sz="3400" u="none" cap="none" strike="noStrike">
                <a:solidFill>
                  <a:schemeClr val="dk2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DE</a:t>
            </a:r>
            <a:endParaRPr b="0" i="0" sz="3400" u="none" cap="none" strike="noStrike">
              <a:solidFill>
                <a:schemeClr val="dk2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400" u="none" cap="none" strike="noStrike">
                <a:solidFill>
                  <a:schemeClr val="dk2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BENEFÍCIOS</a:t>
            </a:r>
            <a:endParaRPr b="0" i="0" sz="1600" u="none" cap="none" strike="noStrike">
              <a:solidFill>
                <a:schemeClr val="dk2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57" y="2620049"/>
            <a:ext cx="1263347" cy="56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5">
            <a:alphaModFix/>
          </a:blip>
          <a:srcRect b="38994" l="0" r="0" t="34460"/>
          <a:stretch/>
        </p:blipFill>
        <p:spPr>
          <a:xfrm>
            <a:off x="3311661" y="2574764"/>
            <a:ext cx="1810269" cy="46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16923" y="2019314"/>
            <a:ext cx="1025090" cy="46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7">
            <a:alphaModFix/>
          </a:blip>
          <a:srcRect b="33974" l="0" r="0" t="36060"/>
          <a:stretch/>
        </p:blipFill>
        <p:spPr>
          <a:xfrm>
            <a:off x="502949" y="2094809"/>
            <a:ext cx="1740823" cy="42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92953" y="1949175"/>
            <a:ext cx="573392" cy="5606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2"/>
          <p:cNvSpPr txBox="1"/>
          <p:nvPr/>
        </p:nvSpPr>
        <p:spPr>
          <a:xfrm>
            <a:off x="450566" y="3958700"/>
            <a:ext cx="3386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500" u="none" cap="none" strike="noStrike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Cloud Service, CRMs, ferramentas de marketing e muito mais.</a:t>
            </a:r>
            <a:endParaRPr b="0" i="0" sz="1500" u="none" cap="none" strike="noStrike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9" name="Google Shape;219;p12"/>
          <p:cNvSpPr txBox="1"/>
          <p:nvPr/>
        </p:nvSpPr>
        <p:spPr>
          <a:xfrm>
            <a:off x="450575" y="3200238"/>
            <a:ext cx="314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600" u="none" cap="none" strike="noStrike">
                <a:solidFill>
                  <a:schemeClr val="dk2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+ R$ 500 </a:t>
            </a:r>
            <a:r>
              <a:rPr b="0" i="0" lang="pt-BR" sz="3200" u="none" cap="none" strike="noStrike">
                <a:solidFill>
                  <a:schemeClr val="dk2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mil</a:t>
            </a:r>
            <a:endParaRPr b="0" i="0" sz="3600" u="none" cap="none" strike="noStrike">
              <a:solidFill>
                <a:schemeClr val="dk2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39680" y="2461489"/>
            <a:ext cx="903594" cy="619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4061050" y="3958700"/>
            <a:ext cx="245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500" u="none" cap="none" strike="noStrike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Tudo o que sua Startup precisa para crescer.</a:t>
            </a:r>
            <a:endParaRPr b="0" i="0" sz="1500" u="none" cap="none" strike="noStrike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222" name="Google Shape;222;p12"/>
          <p:cNvCxnSpPr/>
          <p:nvPr/>
        </p:nvCxnSpPr>
        <p:spPr>
          <a:xfrm>
            <a:off x="3719500" y="4019800"/>
            <a:ext cx="0" cy="826200"/>
          </a:xfrm>
          <a:prstGeom prst="straightConnector1">
            <a:avLst/>
          </a:prstGeom>
          <a:noFill/>
          <a:ln cap="flat" cmpd="sng" w="38100">
            <a:solidFill>
              <a:srgbClr val="9AE1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3" name="Google Shape;223;p12"/>
          <p:cNvPicPr preferRelativeResize="0"/>
          <p:nvPr/>
        </p:nvPicPr>
        <p:blipFill rotWithShape="1">
          <a:blip r:embed="rId10">
            <a:alphaModFix/>
          </a:blip>
          <a:srcRect b="23186" l="0" r="0" t="21946"/>
          <a:stretch/>
        </p:blipFill>
        <p:spPr>
          <a:xfrm>
            <a:off x="5039998" y="1968382"/>
            <a:ext cx="1025111" cy="55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2"/>
          <p:cNvPicPr preferRelativeResize="0"/>
          <p:nvPr/>
        </p:nvPicPr>
        <p:blipFill rotWithShape="1">
          <a:blip r:embed="rId11">
            <a:alphaModFix/>
          </a:blip>
          <a:srcRect b="23665" l="0" r="0" t="28828"/>
          <a:stretch/>
        </p:blipFill>
        <p:spPr>
          <a:xfrm>
            <a:off x="2209340" y="2654624"/>
            <a:ext cx="903605" cy="42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, Círculo&#10;&#10;Descrição gerada automaticamente" id="229" name="Google Shape;2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54470" y="4261970"/>
            <a:ext cx="980050" cy="4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75907" y="4261969"/>
            <a:ext cx="713354" cy="47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915025" y="919937"/>
            <a:ext cx="4579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3700" u="none" cap="none" strike="noStrike">
                <a:solidFill>
                  <a:srgbClr val="FFFFFF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COMO FAZER</a:t>
            </a:r>
            <a:endParaRPr b="0" i="0" sz="3700" u="none" cap="none" strike="noStrike">
              <a:solidFill>
                <a:srgbClr val="000000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3700" u="none" cap="none" strike="noStrike">
                <a:solidFill>
                  <a:srgbClr val="FFFFFF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SUA INSCRIÇÃO?</a:t>
            </a:r>
            <a:endParaRPr b="0" i="0" sz="3700" u="none" cap="none" strike="noStrike">
              <a:solidFill>
                <a:srgbClr val="000000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1885403" y="3366300"/>
            <a:ext cx="337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PREENCHER O FORMULÁRIO COM AS INFORMAÇÕES DA STARTUP.</a:t>
            </a:r>
            <a:endParaRPr b="0" i="0" sz="1400" u="none" cap="none" strike="noStrike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pic>
        <p:nvPicPr>
          <p:cNvPr descr="Homem sentado na cadeira&#10;&#10;Descrição gerada automaticamente" id="234" name="Google Shape;23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3413" y="432726"/>
            <a:ext cx="3252025" cy="427804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 txBox="1"/>
          <p:nvPr/>
        </p:nvSpPr>
        <p:spPr>
          <a:xfrm>
            <a:off x="1885410" y="2315848"/>
            <a:ext cx="2821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ACESSE, </a:t>
            </a:r>
            <a:r>
              <a:rPr b="1" i="0" lang="pt-BR" sz="14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ATÉ O DIA 31 DE AGOSTO DE 2023</a:t>
            </a:r>
            <a:r>
              <a:rPr b="0" i="0" lang="pt-BR" sz="14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, O SITE: </a:t>
            </a:r>
            <a:r>
              <a:rPr b="1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corredoresdigitais.info</a:t>
            </a:r>
            <a:endParaRPr b="1" i="0" sz="1000" u="none" cap="none" strike="noStrike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7">
            <a:alphaModFix/>
          </a:blip>
          <a:srcRect b="-1218" l="0" r="12188" t="1220"/>
          <a:stretch/>
        </p:blipFill>
        <p:spPr>
          <a:xfrm rot="-4155776">
            <a:off x="-2556539" y="-2247541"/>
            <a:ext cx="3337075" cy="476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38225" y="2371925"/>
            <a:ext cx="750576" cy="75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349412" y="4148924"/>
            <a:ext cx="3270350" cy="28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3001" y="2449809"/>
            <a:ext cx="852404" cy="75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2997" y="3406655"/>
            <a:ext cx="852404" cy="75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/>
          <p:nvPr/>
        </p:nvSpPr>
        <p:spPr>
          <a:xfrm>
            <a:off x="-5550" y="0"/>
            <a:ext cx="9155100" cy="5143500"/>
          </a:xfrm>
          <a:prstGeom prst="rect">
            <a:avLst/>
          </a:prstGeom>
          <a:solidFill>
            <a:srgbClr val="901F7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8675" y="-76200"/>
            <a:ext cx="9279466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4"/>
          <p:cNvSpPr txBox="1"/>
          <p:nvPr/>
        </p:nvSpPr>
        <p:spPr>
          <a:xfrm>
            <a:off x="4033475" y="3593725"/>
            <a:ext cx="269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INSCREVA-SE</a:t>
            </a:r>
            <a:r>
              <a:rPr b="0" i="0" lang="pt-BR" sz="18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 HOJE!</a:t>
            </a:r>
            <a:endParaRPr b="0" i="0" sz="1400" u="none" cap="none" strike="noStrike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1043980" y="776726"/>
            <a:ext cx="5703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pt-BR" sz="34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INSCRIÇÕES</a:t>
            </a:r>
            <a:br>
              <a:rPr b="0" i="0" lang="pt-BR" sz="4800" u="none" cap="none" strike="noStrike">
                <a:solidFill>
                  <a:srgbClr val="FFFFFF"/>
                </a:solidFill>
                <a:latin typeface="Sora ExtraBold"/>
                <a:ea typeface="Sora ExtraBold"/>
                <a:cs typeface="Sora ExtraBold"/>
                <a:sym typeface="Sora ExtraBold"/>
              </a:rPr>
            </a:br>
            <a:r>
              <a:rPr b="0" i="0" lang="pt-BR" sz="4800" u="none" cap="none" strike="noStrike">
                <a:solidFill>
                  <a:srgbClr val="FFFFFF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ATÉ O DIA 31 DE AGOSTO DE 2023</a:t>
            </a:r>
            <a:endParaRPr b="0" i="0" sz="4800" u="none" cap="none" strike="noStrike">
              <a:solidFill>
                <a:srgbClr val="FFFFFF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4">
            <a:alphaModFix/>
          </a:blip>
          <a:srcRect b="-1218" l="0" r="12188" t="1220"/>
          <a:stretch/>
        </p:blipFill>
        <p:spPr>
          <a:xfrm rot="-1038315">
            <a:off x="5823312" y="-1800250"/>
            <a:ext cx="4071903" cy="581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0950" y="4072724"/>
            <a:ext cx="3270350" cy="287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01F77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01F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216"/>
            <a:ext cx="9144000" cy="514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8589" y="2090073"/>
            <a:ext cx="2026828" cy="96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5418" y="2090073"/>
            <a:ext cx="2393106" cy="96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/>
          <p:cNvPicPr preferRelativeResize="0"/>
          <p:nvPr/>
        </p:nvPicPr>
        <p:blipFill rotWithShape="1">
          <a:blip r:embed="rId6">
            <a:alphaModFix/>
          </a:blip>
          <a:srcRect b="0" l="0" r="18533" t="0"/>
          <a:stretch/>
        </p:blipFill>
        <p:spPr>
          <a:xfrm>
            <a:off x="146300" y="2190762"/>
            <a:ext cx="3108500" cy="761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01F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3">
            <a:alphaModFix/>
          </a:blip>
          <a:srcRect b="4442" l="18529" r="-8660" t="5425"/>
          <a:stretch/>
        </p:blipFill>
        <p:spPr>
          <a:xfrm flipH="1">
            <a:off x="0" y="284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>
            <a:off x="2413125" y="357625"/>
            <a:ext cx="5991600" cy="411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4300" y="974845"/>
            <a:ext cx="2347800" cy="111620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"/>
          <p:cNvSpPr txBox="1"/>
          <p:nvPr/>
        </p:nvSpPr>
        <p:spPr>
          <a:xfrm>
            <a:off x="5085225" y="1236950"/>
            <a:ext cx="6474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pt-BR" sz="5000" u="none" cap="none" strike="noStrike">
                <a:solidFill>
                  <a:srgbClr val="901F77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0" i="0" sz="5000" u="none" cap="none" strike="noStrike">
              <a:solidFill>
                <a:srgbClr val="901F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59600" y="4121149"/>
            <a:ext cx="3270350" cy="28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 txBox="1"/>
          <p:nvPr/>
        </p:nvSpPr>
        <p:spPr>
          <a:xfrm>
            <a:off x="2730300" y="2245850"/>
            <a:ext cx="5251800" cy="1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O Programa Corredores digitais se une ao ambiente Unilab HUB para intensificar o desenvolvimento de novas startups na região do </a:t>
            </a:r>
            <a:r>
              <a:rPr b="0" i="0" lang="pt-BR" sz="1600" u="none" cap="none" strike="noStrike">
                <a:solidFill>
                  <a:schemeClr val="lt1"/>
                </a:solidFill>
                <a:highlight>
                  <a:srgbClr val="901F77"/>
                </a:highlight>
                <a:latin typeface="Sora ExtraBold"/>
                <a:ea typeface="Sora ExtraBold"/>
                <a:cs typeface="Sora ExtraBold"/>
                <a:sym typeface="Sora ExtraBold"/>
              </a:rPr>
              <a:t>MACIÇO DE BATURITÉ.</a:t>
            </a:r>
            <a:endParaRPr b="0" i="0" sz="1600" u="none" cap="none" strike="noStrike">
              <a:solidFill>
                <a:schemeClr val="lt1"/>
              </a:solidFill>
              <a:highlight>
                <a:srgbClr val="901F77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901F77"/>
              </a:solidFill>
              <a:highlight>
                <a:schemeClr val="lt1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highlight>
                  <a:srgbClr val="901F77"/>
                </a:highlight>
                <a:latin typeface="Sora ExtraBold"/>
                <a:ea typeface="Sora ExtraBold"/>
                <a:cs typeface="Sora ExtraBold"/>
                <a:sym typeface="Sora ExtraBold"/>
              </a:rPr>
              <a:t>Venha com a gente desenvolver sua startup para o FUTURO!</a:t>
            </a:r>
            <a:endParaRPr b="0" i="0" sz="1600" u="none" cap="none" strike="noStrike">
              <a:solidFill>
                <a:schemeClr val="lt1"/>
              </a:solidFill>
              <a:highlight>
                <a:srgbClr val="901F77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901F77"/>
              </a:solidFill>
              <a:highlight>
                <a:schemeClr val="lt1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78" name="Google Shape;7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5231" y="1265003"/>
            <a:ext cx="2486863" cy="53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/>
          <p:nvPr/>
        </p:nvSpPr>
        <p:spPr>
          <a:xfrm>
            <a:off x="1884300" y="-44975"/>
            <a:ext cx="8149200" cy="564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b="7007" l="58085" r="13011" t="1859"/>
          <a:stretch/>
        </p:blipFill>
        <p:spPr>
          <a:xfrm flipH="1">
            <a:off x="-1" y="-138475"/>
            <a:ext cx="3182251" cy="56438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 txBox="1"/>
          <p:nvPr/>
        </p:nvSpPr>
        <p:spPr>
          <a:xfrm>
            <a:off x="3434850" y="748622"/>
            <a:ext cx="3759900" cy="3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Somos o </a:t>
            </a:r>
            <a:r>
              <a:rPr b="1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Corredores Digitais,</a:t>
            </a:r>
            <a:endParaRPr b="1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um </a:t>
            </a:r>
            <a:r>
              <a:rPr b="0" i="0" lang="pt-BR" sz="1400" u="none" cap="none" strike="noStrike">
                <a:solidFill>
                  <a:srgbClr val="901F77"/>
                </a:solidFill>
                <a:highlight>
                  <a:srgbClr val="9AE100"/>
                </a:highlight>
                <a:latin typeface="Sora"/>
                <a:ea typeface="Sora"/>
                <a:cs typeface="Sora"/>
                <a:sym typeface="Sora"/>
              </a:rPr>
              <a:t>Hub de Inovação do Governo</a:t>
            </a:r>
            <a:endParaRPr b="0" i="0" sz="1400" u="none" cap="none" strike="noStrike">
              <a:solidFill>
                <a:srgbClr val="901F77"/>
              </a:solidFill>
              <a:highlight>
                <a:srgbClr val="9AE100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highlight>
                  <a:srgbClr val="9AE100"/>
                </a:highlight>
                <a:latin typeface="Sora"/>
                <a:ea typeface="Sora"/>
                <a:cs typeface="Sora"/>
                <a:sym typeface="Sora"/>
              </a:rPr>
              <a:t>do Estado do Ceará</a:t>
            </a: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, realizado pela Secretaria da Ciência, Tecnologia e Educação Superior, que promove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o desenvolvimento de negócios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do começo à geração de seus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resultados.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Apoiamos empreendedores com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startups em várias fases de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maturidade, levamos conteúdo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prático de qualidade e atual,</a:t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901F77"/>
                </a:solidFill>
                <a:latin typeface="Sora"/>
                <a:ea typeface="Sora"/>
                <a:cs typeface="Sora"/>
                <a:sym typeface="Sora"/>
              </a:rPr>
              <a:t>possibilitamos conexões.</a:t>
            </a:r>
            <a:endParaRPr b="1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01F77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descr="Homem com os braços cruzados&#10;&#10;Descrição gerada automaticamente" id="86" name="Google Shape;8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290298" y="748616"/>
            <a:ext cx="3238252" cy="4251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/>
          <p:nvPr/>
        </p:nvSpPr>
        <p:spPr>
          <a:xfrm>
            <a:off x="-128800" y="0"/>
            <a:ext cx="9262500" cy="5187600"/>
          </a:xfrm>
          <a:prstGeom prst="rect">
            <a:avLst/>
          </a:prstGeom>
          <a:solidFill>
            <a:srgbClr val="901F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/>
          <p:nvPr/>
        </p:nvSpPr>
        <p:spPr>
          <a:xfrm>
            <a:off x="2988300" y="1574450"/>
            <a:ext cx="5430300" cy="3169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3291993" y="73872"/>
            <a:ext cx="37977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RESULTADOS DOS CORREDORES</a:t>
            </a:r>
            <a:endParaRPr b="0" i="0" sz="3000" u="none" cap="none" strike="noStrike">
              <a:solidFill>
                <a:srgbClr val="F2911B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4">
            <a:alphaModFix/>
          </a:blip>
          <a:srcRect b="-1218" l="0" r="12188" t="1220"/>
          <a:stretch/>
        </p:blipFill>
        <p:spPr>
          <a:xfrm rot="-1038313">
            <a:off x="7584624" y="-1237633"/>
            <a:ext cx="2175102" cy="310819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"/>
          <p:cNvSpPr txBox="1"/>
          <p:nvPr/>
        </p:nvSpPr>
        <p:spPr>
          <a:xfrm>
            <a:off x="2988300" y="4257914"/>
            <a:ext cx="238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PESSOAS IMPACTADAS</a:t>
            </a:r>
            <a:endParaRPr b="0" i="0" sz="900" u="none" cap="none" strike="noStrike">
              <a:solidFill>
                <a:srgbClr val="FFFFFF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grpSp>
        <p:nvGrpSpPr>
          <p:cNvPr id="97" name="Google Shape;97;p4"/>
          <p:cNvGrpSpPr/>
          <p:nvPr/>
        </p:nvGrpSpPr>
        <p:grpSpPr>
          <a:xfrm>
            <a:off x="3291995" y="1634048"/>
            <a:ext cx="2456571" cy="1037483"/>
            <a:chOff x="3699325" y="1826763"/>
            <a:chExt cx="2156400" cy="910712"/>
          </a:xfrm>
        </p:grpSpPr>
        <p:sp>
          <p:nvSpPr>
            <p:cNvPr id="98" name="Google Shape;98;p4"/>
            <p:cNvSpPr txBox="1"/>
            <p:nvPr/>
          </p:nvSpPr>
          <p:spPr>
            <a:xfrm>
              <a:off x="3699325" y="1826763"/>
              <a:ext cx="2156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pt-BR" sz="4000" u="none" cap="none" strike="noStrike">
                  <a:solidFill>
                    <a:srgbClr val="901F77"/>
                  </a:solidFill>
                  <a:latin typeface="Sora ExtraBold"/>
                  <a:ea typeface="Sora ExtraBold"/>
                  <a:cs typeface="Sora ExtraBold"/>
                  <a:sym typeface="Sora ExtraBold"/>
                </a:rPr>
                <a:t>12 anos</a:t>
              </a:r>
              <a:endParaRPr b="0" i="0" sz="40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endParaRPr>
            </a:p>
          </p:txBody>
        </p:sp>
        <p:sp>
          <p:nvSpPr>
            <p:cNvPr id="99" name="Google Shape;99;p4"/>
            <p:cNvSpPr txBox="1"/>
            <p:nvPr/>
          </p:nvSpPr>
          <p:spPr>
            <a:xfrm>
              <a:off x="3699325" y="2383475"/>
              <a:ext cx="21564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901F77"/>
                  </a:solidFill>
                  <a:latin typeface="Sora Light"/>
                  <a:ea typeface="Sora Light"/>
                  <a:cs typeface="Sora Light"/>
                  <a:sym typeface="Sora Light"/>
                </a:rPr>
                <a:t>DE ATUAÇÃO</a:t>
              </a:r>
              <a:endParaRPr b="0" i="0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endParaRPr>
            </a:p>
          </p:txBody>
        </p:sp>
      </p:grpSp>
      <p:grpSp>
        <p:nvGrpSpPr>
          <p:cNvPr id="100" name="Google Shape;100;p4"/>
          <p:cNvGrpSpPr/>
          <p:nvPr/>
        </p:nvGrpSpPr>
        <p:grpSpPr>
          <a:xfrm>
            <a:off x="5748841" y="2398805"/>
            <a:ext cx="2815115" cy="1417897"/>
            <a:chOff x="6324979" y="2591214"/>
            <a:chExt cx="3113721" cy="1244643"/>
          </a:xfrm>
        </p:grpSpPr>
        <p:sp>
          <p:nvSpPr>
            <p:cNvPr id="101" name="Google Shape;101;p4"/>
            <p:cNvSpPr txBox="1"/>
            <p:nvPr/>
          </p:nvSpPr>
          <p:spPr>
            <a:xfrm>
              <a:off x="6325000" y="2591214"/>
              <a:ext cx="3113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pt-BR" sz="4000" u="none" cap="none" strike="noStrike">
                  <a:solidFill>
                    <a:srgbClr val="901F77"/>
                  </a:solidFill>
                  <a:latin typeface="Sora ExtraBold"/>
                  <a:ea typeface="Sora ExtraBold"/>
                  <a:cs typeface="Sora ExtraBold"/>
                  <a:sym typeface="Sora ExtraBold"/>
                </a:rPr>
                <a:t>+</a:t>
              </a:r>
              <a:r>
                <a:rPr b="0" i="0" lang="pt-BR" sz="3500" u="none" cap="none" strike="noStrike">
                  <a:solidFill>
                    <a:srgbClr val="901F77"/>
                  </a:solidFill>
                  <a:latin typeface="Sora ExtraBold"/>
                  <a:ea typeface="Sora ExtraBold"/>
                  <a:cs typeface="Sora ExtraBold"/>
                  <a:sym typeface="Sora ExtraBold"/>
                </a:rPr>
                <a:t> 750 MIL</a:t>
              </a:r>
              <a:r>
                <a:rPr b="0" i="0" lang="pt-BR" sz="4900" u="none" cap="none" strike="noStrike">
                  <a:solidFill>
                    <a:srgbClr val="901F77"/>
                  </a:solidFill>
                  <a:latin typeface="Sora ExtraBold"/>
                  <a:ea typeface="Sora ExtraBold"/>
                  <a:cs typeface="Sora ExtraBold"/>
                  <a:sym typeface="Sora ExtraBold"/>
                </a:rPr>
                <a:t> </a:t>
              </a:r>
              <a:endParaRPr b="0" i="0" sz="49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endParaRPr>
            </a:p>
          </p:txBody>
        </p:sp>
        <p:sp>
          <p:nvSpPr>
            <p:cNvPr id="102" name="Google Shape;102;p4"/>
            <p:cNvSpPr txBox="1"/>
            <p:nvPr/>
          </p:nvSpPr>
          <p:spPr>
            <a:xfrm>
              <a:off x="6324979" y="3312657"/>
              <a:ext cx="3113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901F77"/>
                  </a:solidFill>
                  <a:latin typeface="Sora Light"/>
                  <a:ea typeface="Sora Light"/>
                  <a:cs typeface="Sora Light"/>
                  <a:sym typeface="Sora Light"/>
                </a:rPr>
                <a:t>DE REAIS FATURADOS</a:t>
              </a:r>
              <a:endParaRPr b="0" i="0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901F77"/>
                  </a:solidFill>
                  <a:latin typeface="Sora Light"/>
                  <a:ea typeface="Sora Light"/>
                  <a:cs typeface="Sora Light"/>
                  <a:sym typeface="Sora Light"/>
                </a:rPr>
                <a:t>PELAS STARTUPS EM 2022</a:t>
              </a:r>
              <a:endParaRPr b="0" i="0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endParaRPr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3291993" y="2625019"/>
            <a:ext cx="2456571" cy="1067591"/>
            <a:chOff x="3719925" y="2752764"/>
            <a:chExt cx="2156400" cy="937141"/>
          </a:xfrm>
        </p:grpSpPr>
        <p:sp>
          <p:nvSpPr>
            <p:cNvPr id="104" name="Google Shape;104;p4"/>
            <p:cNvSpPr txBox="1"/>
            <p:nvPr/>
          </p:nvSpPr>
          <p:spPr>
            <a:xfrm>
              <a:off x="3719925" y="2752764"/>
              <a:ext cx="2156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pt-BR" sz="4000" u="none" cap="none" strike="noStrike">
                  <a:solidFill>
                    <a:srgbClr val="901F77"/>
                  </a:solidFill>
                  <a:latin typeface="Sora ExtraBold"/>
                  <a:ea typeface="Sora ExtraBold"/>
                  <a:cs typeface="Sora ExtraBold"/>
                  <a:sym typeface="Sora ExtraBold"/>
                </a:rPr>
                <a:t>+1200</a:t>
              </a:r>
              <a:endParaRPr b="0" i="0" sz="40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endParaRPr>
            </a:p>
          </p:txBody>
        </p:sp>
        <p:sp>
          <p:nvSpPr>
            <p:cNvPr id="105" name="Google Shape;105;p4"/>
            <p:cNvSpPr txBox="1"/>
            <p:nvPr/>
          </p:nvSpPr>
          <p:spPr>
            <a:xfrm>
              <a:off x="3719925" y="3335905"/>
              <a:ext cx="21564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901F77"/>
                  </a:solidFill>
                  <a:latin typeface="Sora Light"/>
                  <a:ea typeface="Sora Light"/>
                  <a:cs typeface="Sora Light"/>
                  <a:sym typeface="Sora Light"/>
                </a:rPr>
                <a:t>IDEIAS APOIADAS</a:t>
              </a:r>
              <a:endParaRPr b="0" i="0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endParaRPr>
            </a:p>
          </p:txBody>
        </p:sp>
      </p:grpSp>
      <p:sp>
        <p:nvSpPr>
          <p:cNvPr id="106" name="Google Shape;106;p4"/>
          <p:cNvSpPr txBox="1"/>
          <p:nvPr/>
        </p:nvSpPr>
        <p:spPr>
          <a:xfrm>
            <a:off x="5749127" y="4257900"/>
            <a:ext cx="28152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rPr>
              <a:t>EMPREGOS GERADOS</a:t>
            </a:r>
            <a:endParaRPr b="0" i="0" sz="1200" u="none" cap="none" strike="noStrike">
              <a:solidFill>
                <a:srgbClr val="901F77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5749127" y="3588909"/>
            <a:ext cx="28152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+45</a:t>
            </a:r>
            <a:endParaRPr b="0" i="0" sz="4000" u="none" cap="none" strike="noStrike">
              <a:solidFill>
                <a:srgbClr val="901F77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grpSp>
        <p:nvGrpSpPr>
          <p:cNvPr id="108" name="Google Shape;108;p4"/>
          <p:cNvGrpSpPr/>
          <p:nvPr/>
        </p:nvGrpSpPr>
        <p:grpSpPr>
          <a:xfrm>
            <a:off x="5748581" y="1634030"/>
            <a:ext cx="2815077" cy="1199249"/>
            <a:chOff x="5694550" y="1863813"/>
            <a:chExt cx="2471100" cy="1052712"/>
          </a:xfrm>
        </p:grpSpPr>
        <p:sp>
          <p:nvSpPr>
            <p:cNvPr id="109" name="Google Shape;109;p4"/>
            <p:cNvSpPr txBox="1"/>
            <p:nvPr/>
          </p:nvSpPr>
          <p:spPr>
            <a:xfrm>
              <a:off x="5694550" y="1863813"/>
              <a:ext cx="2156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pt-BR" sz="4000" u="none" cap="none" strike="noStrike">
                  <a:solidFill>
                    <a:srgbClr val="901F77"/>
                  </a:solidFill>
                  <a:latin typeface="Sora ExtraBold"/>
                  <a:ea typeface="Sora ExtraBold"/>
                  <a:cs typeface="Sora ExtraBold"/>
                  <a:sym typeface="Sora ExtraBold"/>
                </a:rPr>
                <a:t>+68</a:t>
              </a:r>
              <a:endParaRPr b="0" i="0" sz="40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endParaRPr>
            </a:p>
          </p:txBody>
        </p:sp>
        <p:sp>
          <p:nvSpPr>
            <p:cNvPr id="110" name="Google Shape;110;p4"/>
            <p:cNvSpPr txBox="1"/>
            <p:nvPr/>
          </p:nvSpPr>
          <p:spPr>
            <a:xfrm>
              <a:off x="5694550" y="2393325"/>
              <a:ext cx="2471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901F77"/>
                  </a:solidFill>
                  <a:latin typeface="Sora Light"/>
                  <a:ea typeface="Sora Light"/>
                  <a:cs typeface="Sora Light"/>
                  <a:sym typeface="Sora Light"/>
                </a:rPr>
                <a:t>CNPJs ABERTOS NAS </a:t>
              </a:r>
              <a:endParaRPr b="0" i="0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901F77"/>
                  </a:solidFill>
                  <a:latin typeface="Sora Light"/>
                  <a:ea typeface="Sora Light"/>
                  <a:cs typeface="Sora Light"/>
                  <a:sym typeface="Sora Light"/>
                </a:rPr>
                <a:t>ÚLTIMAS 03 EDIÇÕES</a:t>
              </a:r>
              <a:endParaRPr b="0" i="0" sz="12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endParaRPr>
            </a:p>
          </p:txBody>
        </p:sp>
      </p:grpSp>
      <p:sp>
        <p:nvSpPr>
          <p:cNvPr id="111" name="Google Shape;111;p4"/>
          <p:cNvSpPr txBox="1"/>
          <p:nvPr/>
        </p:nvSpPr>
        <p:spPr>
          <a:xfrm>
            <a:off x="3292349" y="3585135"/>
            <a:ext cx="23835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rgbClr val="901F7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20 MIL</a:t>
            </a:r>
            <a:endParaRPr b="0" i="0" sz="3600" u="none" cap="none" strike="noStrike">
              <a:solidFill>
                <a:srgbClr val="901F77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3292349" y="4257900"/>
            <a:ext cx="2383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901F77"/>
                </a:solidFill>
                <a:latin typeface="Sora Light"/>
                <a:ea typeface="Sora Light"/>
                <a:cs typeface="Sora Light"/>
                <a:sym typeface="Sora Light"/>
              </a:rPr>
              <a:t>PESSOAS IMPACTADAS</a:t>
            </a:r>
            <a:endParaRPr b="0" i="0" sz="1300" u="none" cap="none" strike="noStrike">
              <a:solidFill>
                <a:srgbClr val="901F77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 b="0" l="0" r="61624" t="0"/>
          <a:stretch/>
        </p:blipFill>
        <p:spPr>
          <a:xfrm>
            <a:off x="525425" y="2011200"/>
            <a:ext cx="1897300" cy="22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Forma&#10;&#10;Descrição gerada automaticamente" id="118" name="Google Shape;118;p5"/>
          <p:cNvPicPr preferRelativeResize="0"/>
          <p:nvPr/>
        </p:nvPicPr>
        <p:blipFill rotWithShape="1">
          <a:blip r:embed="rId3">
            <a:alphaModFix/>
          </a:blip>
          <a:srcRect b="1110" l="3426" r="-12203" t="-1110"/>
          <a:stretch/>
        </p:blipFill>
        <p:spPr>
          <a:xfrm>
            <a:off x="0" y="-376375"/>
            <a:ext cx="99464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0950" y="4072724"/>
            <a:ext cx="3270350" cy="28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2157750" y="1747200"/>
            <a:ext cx="62727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pt-BR" sz="2900" u="none" cap="none" strike="noStrike">
                <a:solidFill>
                  <a:srgbClr val="323232"/>
                </a:solidFill>
                <a:latin typeface="Sora"/>
                <a:ea typeface="Sora"/>
                <a:cs typeface="Sora"/>
                <a:sym typeface="Sora"/>
              </a:rPr>
              <a:t>Tem uma ideia</a:t>
            </a:r>
            <a:r>
              <a:rPr b="0" i="0" lang="pt-BR" sz="2900" u="none" cap="none" strike="noStrike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</a:t>
            </a:r>
            <a:r>
              <a:rPr b="0" i="0" lang="pt-BR" sz="2900" u="none" cap="none" strike="noStrike">
                <a:solidFill>
                  <a:srgbClr val="323232"/>
                </a:solidFill>
                <a:latin typeface="Sora"/>
                <a:ea typeface="Sora"/>
                <a:cs typeface="Sora"/>
                <a:sym typeface="Sora"/>
              </a:rPr>
              <a:t>de negócio, mas</a:t>
            </a:r>
            <a:endParaRPr b="0" i="0" sz="2900" u="none" cap="none" strike="noStrike">
              <a:solidFill>
                <a:srgbClr val="323232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pt-BR" sz="2900" u="none" cap="none" strike="noStrike">
                <a:solidFill>
                  <a:srgbClr val="323232"/>
                </a:solidFill>
                <a:latin typeface="Sora"/>
                <a:ea typeface="Sora"/>
                <a:cs typeface="Sora"/>
                <a:sym typeface="Sora"/>
              </a:rPr>
              <a:t>não sabe como </a:t>
            </a:r>
            <a:r>
              <a:rPr b="0" i="0" lang="pt-BR" sz="2900" u="none" cap="none" strike="noStrike">
                <a:solidFill>
                  <a:schemeClr val="lt1"/>
                </a:solidFill>
                <a:highlight>
                  <a:srgbClr val="901F77"/>
                </a:highlight>
                <a:latin typeface="Sora ExtraBold"/>
                <a:ea typeface="Sora ExtraBold"/>
                <a:cs typeface="Sora ExtraBold"/>
                <a:sym typeface="Sora ExtraBold"/>
              </a:rPr>
              <a:t>estruturar </a:t>
            </a:r>
            <a:endParaRPr b="0" i="0" sz="2900" u="none" cap="none" strike="noStrike">
              <a:solidFill>
                <a:schemeClr val="lt1"/>
              </a:solidFill>
              <a:highlight>
                <a:srgbClr val="901F77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pt-BR" sz="2900" u="none" cap="none" strike="noStrike">
                <a:solidFill>
                  <a:schemeClr val="lt1"/>
                </a:solidFill>
                <a:highlight>
                  <a:srgbClr val="901F77"/>
                </a:highlight>
                <a:latin typeface="Sora ExtraBold"/>
                <a:ea typeface="Sora ExtraBold"/>
                <a:cs typeface="Sora ExtraBold"/>
                <a:sym typeface="Sora ExtraBold"/>
              </a:rPr>
              <a:t>em um negócio viável?</a:t>
            </a:r>
            <a:endParaRPr b="0" i="0" sz="2900" u="none" cap="none" strike="noStrike">
              <a:solidFill>
                <a:schemeClr val="lt1"/>
              </a:solidFill>
              <a:highlight>
                <a:srgbClr val="901F77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01F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4116475" y="-2997575"/>
            <a:ext cx="5234700" cy="5234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704500" y="1553150"/>
            <a:ext cx="4943400" cy="31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VEM COM A JORNADA </a:t>
            </a:r>
            <a:endParaRPr b="0" i="0" sz="4000" u="none" cap="none" strike="noStrike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BORA CRIAR!</a:t>
            </a:r>
            <a:endParaRPr b="0" i="0" sz="4000" u="none" cap="none" strike="noStrike">
              <a:solidFill>
                <a:srgbClr val="9AE100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128" name="Google Shape;1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5852" y="0"/>
            <a:ext cx="4162825" cy="502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0475" y="634275"/>
            <a:ext cx="2283749" cy="7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8400" y="4059624"/>
            <a:ext cx="3270350" cy="28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790525" y="1453763"/>
            <a:ext cx="4272300" cy="3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A jornada  abrange propostas de soluções para problemas</a:t>
            </a:r>
            <a:r>
              <a:rPr b="0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0" i="0" lang="pt-BR" sz="1400" u="none" cap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 que afetam um grande mercado, possibilitando, em áreas estratégicas da economia do estado do Ceará, o aumento da produtividade, da competitividade e dos níveis de renda e emprego.</a:t>
            </a:r>
            <a:endParaRPr b="0" i="0" sz="14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Nessa jornada, as startups terão</a:t>
            </a:r>
            <a:endParaRPr b="1" i="0" sz="14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que objetivar a </a:t>
            </a:r>
            <a:r>
              <a:rPr b="1" i="0" lang="pt-BR" sz="1400" u="none" cap="none" strike="noStrike">
                <a:solidFill>
                  <a:srgbClr val="901F77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ideação</a:t>
            </a:r>
            <a:r>
              <a:rPr b="1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0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da solução, a </a:t>
            </a:r>
            <a:r>
              <a:rPr b="1" i="0" lang="pt-BR" sz="1400" u="none" cap="none" strike="noStrike">
                <a:solidFill>
                  <a:srgbClr val="901F77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validação</a:t>
            </a:r>
            <a:r>
              <a:rPr b="0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da hipótese e a </a:t>
            </a:r>
            <a:r>
              <a:rPr b="1" i="0" lang="pt-BR" sz="1400" u="none" cap="none" strike="noStrike">
                <a:solidFill>
                  <a:srgbClr val="901F77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construção</a:t>
            </a:r>
            <a:r>
              <a:rPr b="0" i="0" lang="pt-BR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de um produto mínimo viável (MVP).</a:t>
            </a:r>
            <a:endParaRPr b="0" i="0" sz="14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6">
            <a:alphaModFix/>
          </a:blip>
          <a:srcRect b="-1218" l="0" r="12188" t="1220"/>
          <a:stretch/>
        </p:blipFill>
        <p:spPr>
          <a:xfrm rot="-1038313">
            <a:off x="7556849" y="-1186758"/>
            <a:ext cx="2175102" cy="310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85902" y="804325"/>
            <a:ext cx="3744570" cy="402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, Círculo&#10;&#10;Descrição gerada automaticamente"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0575" y="4225124"/>
            <a:ext cx="3270350" cy="28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4495800" y="562575"/>
            <a:ext cx="41127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rgbClr val="9AE100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FEITO PRA VOCÊ QUE:</a:t>
            </a:r>
            <a:endParaRPr b="1" i="0" sz="2400" u="none" cap="none" strike="noStrike">
              <a:solidFill>
                <a:schemeClr val="lt1"/>
              </a:solidFill>
              <a:highlight>
                <a:srgbClr val="901F77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4010175" y="1164150"/>
            <a:ext cx="45984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Quer desenvolver sua idéia em uma startup viável.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Busca preparar sua startup em estágio inicial para o futuro.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Quer explorar o potencial do seu negócio como uma startup.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, Círculo&#10;&#10;Descrição gerada automaticamente"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4026375" y="1571563"/>
            <a:ext cx="4875600" cy="22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Solucionar um problema real que afeta um grande número de indivíduos e/ou empresas;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Ser escalável com potencial de comercialização;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Possuir time multidisciplinar com 2 ou 3 membros; 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Líder residente do Ceará;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1F77"/>
              </a:buClr>
              <a:buSzPts val="2000"/>
              <a:buFont typeface="Sora Medium"/>
              <a:buChar char="●"/>
            </a:pPr>
            <a:r>
              <a:rPr b="0" i="0" lang="pt-BR" sz="2000" u="none" cap="none" strike="noStrike">
                <a:solidFill>
                  <a:srgbClr val="901F77"/>
                </a:solidFill>
                <a:latin typeface="Sora Medium"/>
                <a:ea typeface="Sora Medium"/>
                <a:cs typeface="Sora Medium"/>
                <a:sym typeface="Sora Medium"/>
              </a:rPr>
              <a:t>Ter no mínimo 16 anos de idade;</a:t>
            </a:r>
            <a:endParaRPr b="0" i="0" sz="2000" u="none" cap="none" strike="noStrike">
              <a:solidFill>
                <a:srgbClr val="901F77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4052625" y="536388"/>
            <a:ext cx="48231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rgbClr val="9AE100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PARA FAZER PARTE DA JORNADA :</a:t>
            </a:r>
            <a:endParaRPr b="0" i="0" sz="2700" u="none" cap="none" strike="noStrike">
              <a:solidFill>
                <a:srgbClr val="9AE100"/>
              </a:solidFill>
              <a:highlight>
                <a:srgbClr val="9AE100"/>
              </a:highlight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Silva Alves</dc:creator>
</cp:coreProperties>
</file>