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2" r:id="rId3"/>
    <p:sldId id="261" r:id="rId4"/>
    <p:sldId id="274" r:id="rId5"/>
    <p:sldId id="260" r:id="rId6"/>
    <p:sldId id="259" r:id="rId7"/>
    <p:sldId id="263" r:id="rId8"/>
    <p:sldId id="264" r:id="rId9"/>
    <p:sldId id="265" r:id="rId10"/>
    <p:sldId id="266" r:id="rId11"/>
    <p:sldId id="267" r:id="rId12"/>
    <p:sldId id="268" r:id="rId13"/>
    <p:sldId id="269" r:id="rId14"/>
    <p:sldId id="270" r:id="rId15"/>
    <p:sldId id="272" r:id="rId16"/>
    <p:sldId id="258" r:id="rId17"/>
    <p:sldId id="275" r:id="rId18"/>
  </p:sldIdLst>
  <p:sldSz cx="12192000" cy="6858000"/>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971" autoAdjust="0"/>
    <p:restoredTop sz="94660"/>
  </p:normalViewPr>
  <p:slideViewPr>
    <p:cSldViewPr snapToGrid="0">
      <p:cViewPr varScale="1">
        <p:scale>
          <a:sx n="74" d="100"/>
          <a:sy n="74" d="100"/>
        </p:scale>
        <p:origin x="61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EC30E7B-04C5-4E6D-B2D6-85FABE246C15}" type="doc">
      <dgm:prSet loTypeId="urn:microsoft.com/office/officeart/2005/8/layout/cycle7" loCatId="cycle" qsTypeId="urn:microsoft.com/office/officeart/2005/8/quickstyle/3d5" qsCatId="3D" csTypeId="urn:microsoft.com/office/officeart/2005/8/colors/accent2_2" csCatId="accent2" phldr="1"/>
      <dgm:spPr/>
      <dgm:t>
        <a:bodyPr/>
        <a:lstStyle/>
        <a:p>
          <a:endParaRPr lang="pt-BR"/>
        </a:p>
      </dgm:t>
    </dgm:pt>
    <dgm:pt modelId="{CA48CD07-F44A-4786-9CB5-E9827850862F}">
      <dgm:prSet phldrT="[Texto]"/>
      <dgm:spPr/>
      <dgm:t>
        <a:bodyPr/>
        <a:lstStyle/>
        <a:p>
          <a:r>
            <a:rPr lang="pt-BR" dirty="0" smtClean="0"/>
            <a:t>PUBLICIDADE</a:t>
          </a:r>
          <a:endParaRPr lang="pt-BR" dirty="0"/>
        </a:p>
      </dgm:t>
    </dgm:pt>
    <dgm:pt modelId="{96965124-5282-46FC-BFAF-88A57692A884}" type="parTrans" cxnId="{AB3E9DA3-27DE-4C88-A97C-A74F17FA4422}">
      <dgm:prSet/>
      <dgm:spPr/>
      <dgm:t>
        <a:bodyPr/>
        <a:lstStyle/>
        <a:p>
          <a:endParaRPr lang="pt-BR"/>
        </a:p>
      </dgm:t>
    </dgm:pt>
    <dgm:pt modelId="{2AACC0FE-A14C-44B4-B579-1A21EAD6805E}" type="sibTrans" cxnId="{AB3E9DA3-27DE-4C88-A97C-A74F17FA4422}">
      <dgm:prSet/>
      <dgm:spPr/>
      <dgm:t>
        <a:bodyPr/>
        <a:lstStyle/>
        <a:p>
          <a:endParaRPr lang="pt-BR"/>
        </a:p>
      </dgm:t>
    </dgm:pt>
    <dgm:pt modelId="{6504AD28-A67F-4226-AA34-FE5062299FA6}">
      <dgm:prSet phldrT="[Texto]"/>
      <dgm:spPr/>
      <dgm:t>
        <a:bodyPr/>
        <a:lstStyle/>
        <a:p>
          <a:r>
            <a:rPr lang="pt-BR" dirty="0" smtClean="0"/>
            <a:t>PUBLICAÇÃO</a:t>
          </a:r>
          <a:endParaRPr lang="pt-BR" dirty="0"/>
        </a:p>
      </dgm:t>
    </dgm:pt>
    <dgm:pt modelId="{B31E8F19-28DA-4CC9-A184-8D228515E981}" type="parTrans" cxnId="{77FCC4BD-5AB7-4D75-B98A-E5EFBE632B73}">
      <dgm:prSet/>
      <dgm:spPr/>
      <dgm:t>
        <a:bodyPr/>
        <a:lstStyle/>
        <a:p>
          <a:endParaRPr lang="pt-BR"/>
        </a:p>
      </dgm:t>
    </dgm:pt>
    <dgm:pt modelId="{69D70628-F93B-4D4A-8BA7-D23BB7D2D6E2}" type="sibTrans" cxnId="{77FCC4BD-5AB7-4D75-B98A-E5EFBE632B73}">
      <dgm:prSet/>
      <dgm:spPr/>
      <dgm:t>
        <a:bodyPr/>
        <a:lstStyle/>
        <a:p>
          <a:endParaRPr lang="pt-BR"/>
        </a:p>
      </dgm:t>
    </dgm:pt>
    <dgm:pt modelId="{B39E5632-4CA1-4800-9837-3942C7A1204D}">
      <dgm:prSet phldrT="[Texto]"/>
      <dgm:spPr/>
      <dgm:t>
        <a:bodyPr/>
        <a:lstStyle/>
        <a:p>
          <a:r>
            <a:rPr lang="pt-BR" dirty="0" smtClean="0"/>
            <a:t>TRANSPARÊNCIA</a:t>
          </a:r>
          <a:endParaRPr lang="pt-BR" dirty="0"/>
        </a:p>
      </dgm:t>
    </dgm:pt>
    <dgm:pt modelId="{72A52EAB-9AEF-491F-AA17-085FC140B5C9}" type="parTrans" cxnId="{30AE8518-CBDB-4830-A9E1-497F345845A3}">
      <dgm:prSet/>
      <dgm:spPr/>
      <dgm:t>
        <a:bodyPr/>
        <a:lstStyle/>
        <a:p>
          <a:endParaRPr lang="pt-BR"/>
        </a:p>
      </dgm:t>
    </dgm:pt>
    <dgm:pt modelId="{0E6B416A-59DC-4B44-8456-B50D02740A26}" type="sibTrans" cxnId="{30AE8518-CBDB-4830-A9E1-497F345845A3}">
      <dgm:prSet/>
      <dgm:spPr/>
      <dgm:t>
        <a:bodyPr/>
        <a:lstStyle/>
        <a:p>
          <a:endParaRPr lang="pt-BR"/>
        </a:p>
      </dgm:t>
    </dgm:pt>
    <dgm:pt modelId="{8720B6C0-6884-4DBE-8BEC-11EA2FE2E957}" type="pres">
      <dgm:prSet presAssocID="{3EC30E7B-04C5-4E6D-B2D6-85FABE246C15}" presName="Name0" presStyleCnt="0">
        <dgm:presLayoutVars>
          <dgm:dir/>
          <dgm:resizeHandles val="exact"/>
        </dgm:presLayoutVars>
      </dgm:prSet>
      <dgm:spPr/>
      <dgm:t>
        <a:bodyPr/>
        <a:lstStyle/>
        <a:p>
          <a:endParaRPr lang="pt-BR"/>
        </a:p>
      </dgm:t>
    </dgm:pt>
    <dgm:pt modelId="{3727956C-855F-409A-8A60-251186267FA5}" type="pres">
      <dgm:prSet presAssocID="{CA48CD07-F44A-4786-9CB5-E9827850862F}" presName="node" presStyleLbl="node1" presStyleIdx="0" presStyleCnt="3">
        <dgm:presLayoutVars>
          <dgm:bulletEnabled val="1"/>
        </dgm:presLayoutVars>
      </dgm:prSet>
      <dgm:spPr/>
      <dgm:t>
        <a:bodyPr/>
        <a:lstStyle/>
        <a:p>
          <a:endParaRPr lang="pt-BR"/>
        </a:p>
      </dgm:t>
    </dgm:pt>
    <dgm:pt modelId="{8D48B8D1-8BD6-4085-B506-7B84221C662C}" type="pres">
      <dgm:prSet presAssocID="{2AACC0FE-A14C-44B4-B579-1A21EAD6805E}" presName="sibTrans" presStyleLbl="sibTrans2D1" presStyleIdx="0" presStyleCnt="3"/>
      <dgm:spPr/>
      <dgm:t>
        <a:bodyPr/>
        <a:lstStyle/>
        <a:p>
          <a:endParaRPr lang="pt-BR"/>
        </a:p>
      </dgm:t>
    </dgm:pt>
    <dgm:pt modelId="{DFC51B60-CF72-4C0F-A0D7-2D958133BD5B}" type="pres">
      <dgm:prSet presAssocID="{2AACC0FE-A14C-44B4-B579-1A21EAD6805E}" presName="connectorText" presStyleLbl="sibTrans2D1" presStyleIdx="0" presStyleCnt="3"/>
      <dgm:spPr/>
      <dgm:t>
        <a:bodyPr/>
        <a:lstStyle/>
        <a:p>
          <a:endParaRPr lang="pt-BR"/>
        </a:p>
      </dgm:t>
    </dgm:pt>
    <dgm:pt modelId="{3A95005A-ECB9-4681-A126-BB075408A329}" type="pres">
      <dgm:prSet presAssocID="{6504AD28-A67F-4226-AA34-FE5062299FA6}" presName="node" presStyleLbl="node1" presStyleIdx="1" presStyleCnt="3">
        <dgm:presLayoutVars>
          <dgm:bulletEnabled val="1"/>
        </dgm:presLayoutVars>
      </dgm:prSet>
      <dgm:spPr/>
      <dgm:t>
        <a:bodyPr/>
        <a:lstStyle/>
        <a:p>
          <a:endParaRPr lang="pt-BR"/>
        </a:p>
      </dgm:t>
    </dgm:pt>
    <dgm:pt modelId="{39D5BFD1-E833-4910-BA8E-3185EEE9F086}" type="pres">
      <dgm:prSet presAssocID="{69D70628-F93B-4D4A-8BA7-D23BB7D2D6E2}" presName="sibTrans" presStyleLbl="sibTrans2D1" presStyleIdx="1" presStyleCnt="3"/>
      <dgm:spPr/>
      <dgm:t>
        <a:bodyPr/>
        <a:lstStyle/>
        <a:p>
          <a:endParaRPr lang="pt-BR"/>
        </a:p>
      </dgm:t>
    </dgm:pt>
    <dgm:pt modelId="{115445F9-9413-43E3-B7CC-9830F0E20248}" type="pres">
      <dgm:prSet presAssocID="{69D70628-F93B-4D4A-8BA7-D23BB7D2D6E2}" presName="connectorText" presStyleLbl="sibTrans2D1" presStyleIdx="1" presStyleCnt="3"/>
      <dgm:spPr/>
      <dgm:t>
        <a:bodyPr/>
        <a:lstStyle/>
        <a:p>
          <a:endParaRPr lang="pt-BR"/>
        </a:p>
      </dgm:t>
    </dgm:pt>
    <dgm:pt modelId="{F16F892E-C580-47C3-9DAD-CF8451715909}" type="pres">
      <dgm:prSet presAssocID="{B39E5632-4CA1-4800-9837-3942C7A1204D}" presName="node" presStyleLbl="node1" presStyleIdx="2" presStyleCnt="3">
        <dgm:presLayoutVars>
          <dgm:bulletEnabled val="1"/>
        </dgm:presLayoutVars>
      </dgm:prSet>
      <dgm:spPr/>
      <dgm:t>
        <a:bodyPr/>
        <a:lstStyle/>
        <a:p>
          <a:endParaRPr lang="pt-BR"/>
        </a:p>
      </dgm:t>
    </dgm:pt>
    <dgm:pt modelId="{EB3AE44E-8CA6-4000-83F0-AF31106D7F8A}" type="pres">
      <dgm:prSet presAssocID="{0E6B416A-59DC-4B44-8456-B50D02740A26}" presName="sibTrans" presStyleLbl="sibTrans2D1" presStyleIdx="2" presStyleCnt="3"/>
      <dgm:spPr/>
      <dgm:t>
        <a:bodyPr/>
        <a:lstStyle/>
        <a:p>
          <a:endParaRPr lang="pt-BR"/>
        </a:p>
      </dgm:t>
    </dgm:pt>
    <dgm:pt modelId="{E2D919F6-AEAF-452E-AE5A-B6E0163849D8}" type="pres">
      <dgm:prSet presAssocID="{0E6B416A-59DC-4B44-8456-B50D02740A26}" presName="connectorText" presStyleLbl="sibTrans2D1" presStyleIdx="2" presStyleCnt="3"/>
      <dgm:spPr/>
      <dgm:t>
        <a:bodyPr/>
        <a:lstStyle/>
        <a:p>
          <a:endParaRPr lang="pt-BR"/>
        </a:p>
      </dgm:t>
    </dgm:pt>
  </dgm:ptLst>
  <dgm:cxnLst>
    <dgm:cxn modelId="{30AE8518-CBDB-4830-A9E1-497F345845A3}" srcId="{3EC30E7B-04C5-4E6D-B2D6-85FABE246C15}" destId="{B39E5632-4CA1-4800-9837-3942C7A1204D}" srcOrd="2" destOrd="0" parTransId="{72A52EAB-9AEF-491F-AA17-085FC140B5C9}" sibTransId="{0E6B416A-59DC-4B44-8456-B50D02740A26}"/>
    <dgm:cxn modelId="{77FCC4BD-5AB7-4D75-B98A-E5EFBE632B73}" srcId="{3EC30E7B-04C5-4E6D-B2D6-85FABE246C15}" destId="{6504AD28-A67F-4226-AA34-FE5062299FA6}" srcOrd="1" destOrd="0" parTransId="{B31E8F19-28DA-4CC9-A184-8D228515E981}" sibTransId="{69D70628-F93B-4D4A-8BA7-D23BB7D2D6E2}"/>
    <dgm:cxn modelId="{60A79E3D-228B-4E33-BE8D-791C149424B3}" type="presOf" srcId="{B39E5632-4CA1-4800-9837-3942C7A1204D}" destId="{F16F892E-C580-47C3-9DAD-CF8451715909}" srcOrd="0" destOrd="0" presId="urn:microsoft.com/office/officeart/2005/8/layout/cycle7"/>
    <dgm:cxn modelId="{910E44E1-0B77-4200-9FE2-02304764F5EF}" type="presOf" srcId="{CA48CD07-F44A-4786-9CB5-E9827850862F}" destId="{3727956C-855F-409A-8A60-251186267FA5}" srcOrd="0" destOrd="0" presId="urn:microsoft.com/office/officeart/2005/8/layout/cycle7"/>
    <dgm:cxn modelId="{B60C9095-362F-49B2-AC24-C7041521FC78}" type="presOf" srcId="{69D70628-F93B-4D4A-8BA7-D23BB7D2D6E2}" destId="{39D5BFD1-E833-4910-BA8E-3185EEE9F086}" srcOrd="0" destOrd="0" presId="urn:microsoft.com/office/officeart/2005/8/layout/cycle7"/>
    <dgm:cxn modelId="{0CC454DC-F08C-4D1B-9CFC-49B10A8DB917}" type="presOf" srcId="{2AACC0FE-A14C-44B4-B579-1A21EAD6805E}" destId="{8D48B8D1-8BD6-4085-B506-7B84221C662C}" srcOrd="0" destOrd="0" presId="urn:microsoft.com/office/officeart/2005/8/layout/cycle7"/>
    <dgm:cxn modelId="{7AE94AB2-C3C6-45D6-BC76-D4E80B237F8E}" type="presOf" srcId="{69D70628-F93B-4D4A-8BA7-D23BB7D2D6E2}" destId="{115445F9-9413-43E3-B7CC-9830F0E20248}" srcOrd="1" destOrd="0" presId="urn:microsoft.com/office/officeart/2005/8/layout/cycle7"/>
    <dgm:cxn modelId="{AC308890-EE70-404E-87ED-2A9C1AC2AF0C}" type="presOf" srcId="{0E6B416A-59DC-4B44-8456-B50D02740A26}" destId="{E2D919F6-AEAF-452E-AE5A-B6E0163849D8}" srcOrd="1" destOrd="0" presId="urn:microsoft.com/office/officeart/2005/8/layout/cycle7"/>
    <dgm:cxn modelId="{9735EC83-2861-4761-9E69-57734E042DBA}" type="presOf" srcId="{6504AD28-A67F-4226-AA34-FE5062299FA6}" destId="{3A95005A-ECB9-4681-A126-BB075408A329}" srcOrd="0" destOrd="0" presId="urn:microsoft.com/office/officeart/2005/8/layout/cycle7"/>
    <dgm:cxn modelId="{E33E6129-E97E-4639-AA7B-9383E03A9017}" type="presOf" srcId="{3EC30E7B-04C5-4E6D-B2D6-85FABE246C15}" destId="{8720B6C0-6884-4DBE-8BEC-11EA2FE2E957}" srcOrd="0" destOrd="0" presId="urn:microsoft.com/office/officeart/2005/8/layout/cycle7"/>
    <dgm:cxn modelId="{06982DBB-2B1C-4189-B6D3-7C2075256514}" type="presOf" srcId="{2AACC0FE-A14C-44B4-B579-1A21EAD6805E}" destId="{DFC51B60-CF72-4C0F-A0D7-2D958133BD5B}" srcOrd="1" destOrd="0" presId="urn:microsoft.com/office/officeart/2005/8/layout/cycle7"/>
    <dgm:cxn modelId="{6F957B20-C05C-4FFF-8AE4-2B27E99186D5}" type="presOf" srcId="{0E6B416A-59DC-4B44-8456-B50D02740A26}" destId="{EB3AE44E-8CA6-4000-83F0-AF31106D7F8A}" srcOrd="0" destOrd="0" presId="urn:microsoft.com/office/officeart/2005/8/layout/cycle7"/>
    <dgm:cxn modelId="{AB3E9DA3-27DE-4C88-A97C-A74F17FA4422}" srcId="{3EC30E7B-04C5-4E6D-B2D6-85FABE246C15}" destId="{CA48CD07-F44A-4786-9CB5-E9827850862F}" srcOrd="0" destOrd="0" parTransId="{96965124-5282-46FC-BFAF-88A57692A884}" sibTransId="{2AACC0FE-A14C-44B4-B579-1A21EAD6805E}"/>
    <dgm:cxn modelId="{7D6A7E58-A6C8-49F8-A39A-DB12E3ED76F8}" type="presParOf" srcId="{8720B6C0-6884-4DBE-8BEC-11EA2FE2E957}" destId="{3727956C-855F-409A-8A60-251186267FA5}" srcOrd="0" destOrd="0" presId="urn:microsoft.com/office/officeart/2005/8/layout/cycle7"/>
    <dgm:cxn modelId="{08C4832E-BB2C-42BE-866B-EDF67119402D}" type="presParOf" srcId="{8720B6C0-6884-4DBE-8BEC-11EA2FE2E957}" destId="{8D48B8D1-8BD6-4085-B506-7B84221C662C}" srcOrd="1" destOrd="0" presId="urn:microsoft.com/office/officeart/2005/8/layout/cycle7"/>
    <dgm:cxn modelId="{E0951566-4454-4C73-8052-9768F7D590E5}" type="presParOf" srcId="{8D48B8D1-8BD6-4085-B506-7B84221C662C}" destId="{DFC51B60-CF72-4C0F-A0D7-2D958133BD5B}" srcOrd="0" destOrd="0" presId="urn:microsoft.com/office/officeart/2005/8/layout/cycle7"/>
    <dgm:cxn modelId="{5FC7845B-F068-4DE8-B8AD-3BE317E8E4AF}" type="presParOf" srcId="{8720B6C0-6884-4DBE-8BEC-11EA2FE2E957}" destId="{3A95005A-ECB9-4681-A126-BB075408A329}" srcOrd="2" destOrd="0" presId="urn:microsoft.com/office/officeart/2005/8/layout/cycle7"/>
    <dgm:cxn modelId="{B15BBF45-D646-4D82-A366-733E61A3683C}" type="presParOf" srcId="{8720B6C0-6884-4DBE-8BEC-11EA2FE2E957}" destId="{39D5BFD1-E833-4910-BA8E-3185EEE9F086}" srcOrd="3" destOrd="0" presId="urn:microsoft.com/office/officeart/2005/8/layout/cycle7"/>
    <dgm:cxn modelId="{F31205B7-3C1E-4343-BA48-E71C8982D87B}" type="presParOf" srcId="{39D5BFD1-E833-4910-BA8E-3185EEE9F086}" destId="{115445F9-9413-43E3-B7CC-9830F0E20248}" srcOrd="0" destOrd="0" presId="urn:microsoft.com/office/officeart/2005/8/layout/cycle7"/>
    <dgm:cxn modelId="{1BA48929-310E-4869-BB4A-AFC80F1A3438}" type="presParOf" srcId="{8720B6C0-6884-4DBE-8BEC-11EA2FE2E957}" destId="{F16F892E-C580-47C3-9DAD-CF8451715909}" srcOrd="4" destOrd="0" presId="urn:microsoft.com/office/officeart/2005/8/layout/cycle7"/>
    <dgm:cxn modelId="{DE9BF75A-AD8D-49BF-977C-80F29BA652A6}" type="presParOf" srcId="{8720B6C0-6884-4DBE-8BEC-11EA2FE2E957}" destId="{EB3AE44E-8CA6-4000-83F0-AF31106D7F8A}" srcOrd="5" destOrd="0" presId="urn:microsoft.com/office/officeart/2005/8/layout/cycle7"/>
    <dgm:cxn modelId="{2BDD4819-BFB3-4FAB-9C2D-0A03E02A745E}" type="presParOf" srcId="{EB3AE44E-8CA6-4000-83F0-AF31106D7F8A}" destId="{E2D919F6-AEAF-452E-AE5A-B6E0163849D8}" srcOrd="0" destOrd="0" presId="urn:microsoft.com/office/officeart/2005/8/layout/cycle7"/>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727956C-855F-409A-8A60-251186267FA5}">
      <dsp:nvSpPr>
        <dsp:cNvPr id="0" name=""/>
        <dsp:cNvSpPr/>
      </dsp:nvSpPr>
      <dsp:spPr>
        <a:xfrm>
          <a:off x="2250585" y="1043"/>
          <a:ext cx="1972423" cy="986211"/>
        </a:xfrm>
        <a:prstGeom prst="roundRect">
          <a:avLst>
            <a:gd name="adj" fmla="val 10000"/>
          </a:avLst>
        </a:prstGeom>
        <a:solidFill>
          <a:schemeClr val="accent2">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pt-BR" sz="2000" kern="1200" dirty="0" smtClean="0"/>
            <a:t>PUBLICIDADE</a:t>
          </a:r>
          <a:endParaRPr lang="pt-BR" sz="2000" kern="1200" dirty="0"/>
        </a:p>
      </dsp:txBody>
      <dsp:txXfrm>
        <a:off x="2279470" y="29928"/>
        <a:ext cx="1914653" cy="928441"/>
      </dsp:txXfrm>
    </dsp:sp>
    <dsp:sp modelId="{8D48B8D1-8BD6-4085-B506-7B84221C662C}">
      <dsp:nvSpPr>
        <dsp:cNvPr id="0" name=""/>
        <dsp:cNvSpPr/>
      </dsp:nvSpPr>
      <dsp:spPr>
        <a:xfrm rot="3600000">
          <a:off x="3537278" y="1731708"/>
          <a:ext cx="1027334" cy="345174"/>
        </a:xfrm>
        <a:prstGeom prst="leftRightArrow">
          <a:avLst>
            <a:gd name="adj1" fmla="val 60000"/>
            <a:gd name="adj2" fmla="val 50000"/>
          </a:avLst>
        </a:prstGeom>
        <a:solidFill>
          <a:schemeClr val="accent2">
            <a:tint val="60000"/>
            <a:hueOff val="0"/>
            <a:satOff val="0"/>
            <a:lumOff val="0"/>
            <a:alphaOff val="0"/>
          </a:schemeClr>
        </a:solidFill>
        <a:ln>
          <a:noFill/>
        </a:ln>
        <a:effectLst/>
        <a:sp3d z="-52400" extrusionH="1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pt-BR" sz="1400" kern="1200"/>
        </a:p>
      </dsp:txBody>
      <dsp:txXfrm>
        <a:off x="3640830" y="1800743"/>
        <a:ext cx="820230" cy="207104"/>
      </dsp:txXfrm>
    </dsp:sp>
    <dsp:sp modelId="{3A95005A-ECB9-4681-A126-BB075408A329}">
      <dsp:nvSpPr>
        <dsp:cNvPr id="0" name=""/>
        <dsp:cNvSpPr/>
      </dsp:nvSpPr>
      <dsp:spPr>
        <a:xfrm>
          <a:off x="3878881" y="2821335"/>
          <a:ext cx="1972423" cy="986211"/>
        </a:xfrm>
        <a:prstGeom prst="roundRect">
          <a:avLst>
            <a:gd name="adj" fmla="val 10000"/>
          </a:avLst>
        </a:prstGeom>
        <a:solidFill>
          <a:schemeClr val="accent2">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pt-BR" sz="2000" kern="1200" dirty="0" smtClean="0"/>
            <a:t>PUBLICAÇÃO</a:t>
          </a:r>
          <a:endParaRPr lang="pt-BR" sz="2000" kern="1200" dirty="0"/>
        </a:p>
      </dsp:txBody>
      <dsp:txXfrm>
        <a:off x="3907766" y="2850220"/>
        <a:ext cx="1914653" cy="928441"/>
      </dsp:txXfrm>
    </dsp:sp>
    <dsp:sp modelId="{39D5BFD1-E833-4910-BA8E-3185EEE9F086}">
      <dsp:nvSpPr>
        <dsp:cNvPr id="0" name=""/>
        <dsp:cNvSpPr/>
      </dsp:nvSpPr>
      <dsp:spPr>
        <a:xfrm rot="10800000">
          <a:off x="2723130" y="3141854"/>
          <a:ext cx="1027334" cy="345174"/>
        </a:xfrm>
        <a:prstGeom prst="leftRightArrow">
          <a:avLst>
            <a:gd name="adj1" fmla="val 60000"/>
            <a:gd name="adj2" fmla="val 50000"/>
          </a:avLst>
        </a:prstGeom>
        <a:solidFill>
          <a:schemeClr val="accent2">
            <a:tint val="60000"/>
            <a:hueOff val="0"/>
            <a:satOff val="0"/>
            <a:lumOff val="0"/>
            <a:alphaOff val="0"/>
          </a:schemeClr>
        </a:solidFill>
        <a:ln>
          <a:noFill/>
        </a:ln>
        <a:effectLst/>
        <a:sp3d z="-52400" extrusionH="1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pt-BR" sz="1400" kern="1200"/>
        </a:p>
      </dsp:txBody>
      <dsp:txXfrm rot="10800000">
        <a:off x="2826682" y="3210889"/>
        <a:ext cx="820230" cy="207104"/>
      </dsp:txXfrm>
    </dsp:sp>
    <dsp:sp modelId="{F16F892E-C580-47C3-9DAD-CF8451715909}">
      <dsp:nvSpPr>
        <dsp:cNvPr id="0" name=""/>
        <dsp:cNvSpPr/>
      </dsp:nvSpPr>
      <dsp:spPr>
        <a:xfrm>
          <a:off x="622289" y="2821335"/>
          <a:ext cx="1972423" cy="986211"/>
        </a:xfrm>
        <a:prstGeom prst="roundRect">
          <a:avLst>
            <a:gd name="adj" fmla="val 10000"/>
          </a:avLst>
        </a:prstGeom>
        <a:solidFill>
          <a:schemeClr val="accent2">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pt-BR" sz="2000" kern="1200" dirty="0" smtClean="0"/>
            <a:t>TRANSPARÊNCIA</a:t>
          </a:r>
          <a:endParaRPr lang="pt-BR" sz="2000" kern="1200" dirty="0"/>
        </a:p>
      </dsp:txBody>
      <dsp:txXfrm>
        <a:off x="651174" y="2850220"/>
        <a:ext cx="1914653" cy="928441"/>
      </dsp:txXfrm>
    </dsp:sp>
    <dsp:sp modelId="{EB3AE44E-8CA6-4000-83F0-AF31106D7F8A}">
      <dsp:nvSpPr>
        <dsp:cNvPr id="0" name=""/>
        <dsp:cNvSpPr/>
      </dsp:nvSpPr>
      <dsp:spPr>
        <a:xfrm rot="18000000">
          <a:off x="1908982" y="1731708"/>
          <a:ext cx="1027334" cy="345174"/>
        </a:xfrm>
        <a:prstGeom prst="leftRightArrow">
          <a:avLst>
            <a:gd name="adj1" fmla="val 60000"/>
            <a:gd name="adj2" fmla="val 50000"/>
          </a:avLst>
        </a:prstGeom>
        <a:solidFill>
          <a:schemeClr val="accent2">
            <a:tint val="60000"/>
            <a:hueOff val="0"/>
            <a:satOff val="0"/>
            <a:lumOff val="0"/>
            <a:alphaOff val="0"/>
          </a:schemeClr>
        </a:solidFill>
        <a:ln>
          <a:noFill/>
        </a:ln>
        <a:effectLst/>
        <a:sp3d z="-52400" extrusionH="1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pt-BR" sz="1400" kern="1200"/>
        </a:p>
      </dsp:txBody>
      <dsp:txXfrm>
        <a:off x="2012534" y="1800743"/>
        <a:ext cx="820230" cy="207104"/>
      </dsp:txXfrm>
    </dsp:sp>
  </dsp:spTree>
</dsp:drawing>
</file>

<file path=ppt/diagrams/layout1.xml><?xml version="1.0" encoding="utf-8"?>
<dgm:layoutDef xmlns:dgm="http://schemas.openxmlformats.org/drawingml/2006/diagram" xmlns:a="http://schemas.openxmlformats.org/drawingml/2006/main" uniqueId="urn:microsoft.com/office/officeart/2005/8/layout/cycle7">
  <dgm:title val=""/>
  <dgm:desc val=""/>
  <dgm:catLst>
    <dgm:cat type="cycle" pri="6000"/>
  </dgm:catLst>
  <dgm:sampData>
    <dgm:dataModel>
      <dgm:ptLst>
        <dgm:pt modelId="0" type="doc"/>
        <dgm:pt modelId="1">
          <dgm:prSet phldr="1"/>
        </dgm:pt>
        <dgm:pt modelId="2">
          <dgm:prSet phldr="1"/>
        </dgm:pt>
        <dgm:pt modelId="3">
          <dgm:prSet phldr="1"/>
        </dgm:pt>
      </dgm:ptLst>
      <dgm:cxnLst>
        <dgm:cxn modelId="6" srcId="0" destId="1" srcOrd="0" destOrd="0"/>
        <dgm:cxn modelId="7" srcId="0" destId="2" srcOrd="1" destOrd="0"/>
        <dgm:cxn modelId="8" srcId="0" destId="3" srcOrd="2"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func="var" arg="dir" op="equ" val="norm">
        <dgm:alg type="cycle">
          <dgm:param type="stAng" val="0"/>
          <dgm:param type="spanAng" val="360"/>
        </dgm:alg>
      </dgm:if>
      <dgm:else name="Name3">
        <dgm:alg type="cycle">
          <dgm:param type="stAng" val="0"/>
          <dgm:param type="spanAng" val="-360"/>
        </dgm:alg>
      </dgm:else>
    </dgm:choose>
    <dgm:shape xmlns:r="http://schemas.openxmlformats.org/officeDocument/2006/relationships" r:blip="">
      <dgm:adjLst/>
    </dgm:shape>
    <dgm:presOf/>
    <dgm:constrLst>
      <dgm:constr type="diam" refType="w"/>
      <dgm:constr type="w" for="ch" ptType="node" refType="w"/>
      <dgm:constr type="primFontSz" for="ch" ptType="node" op="equ" val="65"/>
      <dgm:constr type="w" for="ch" forName="sibTrans" refType="w" refFor="ch" refPtType="node" op="equ" fact="0.35"/>
      <dgm:constr type="connDist" for="ch" forName="sibTrans" op="equ"/>
      <dgm:constr type="primFontSz" for="des" forName="connectorText" op="equ" val="55"/>
      <dgm:constr type="primFontSz" for="des" forName="connectorText" refType="primFontSz" refFor="ch" refPtType="node" op="lte" fact="0.8"/>
      <dgm:constr type="sibSp" refType="w" refFor="ch" refPtType="node" op="equ" fact="0.65"/>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4">
        <dgm:if name="Name5" axis="par ch" ptType="doc node" func="cnt" op="gt" val="1">
          <dgm:forEach name="sibTransForEach" axis="followSib" ptType="sibTrans" hideLastTrans="0" cnt="1">
            <dgm:layoutNode name="sibTrans">
              <dgm:choose name="Name6">
                <dgm:if name="Name7" axis="par ch" ptType="doc node" func="posEven" op="equ" val="1">
                  <dgm:alg type="conn">
                    <dgm:param type="begPts" val="radial"/>
                    <dgm:param type="endPts" val="radial"/>
                    <dgm:param type="begSty" val="arr"/>
                    <dgm:param type="endSty" val="arr"/>
                  </dgm:alg>
                </dgm:if>
                <dgm:else name="Name8">
                  <dgm:alg type="conn">
                    <dgm:param type="begPts" val="auto"/>
                    <dgm:param type="endPts" val="auto"/>
                    <dgm:param type="begSty" val="arr"/>
                    <dgm:param type="endSty" val="arr"/>
                  </dgm:alg>
                </dgm:else>
              </dgm:choose>
              <dgm:shape xmlns:r="http://schemas.openxmlformats.org/officeDocument/2006/relationships" type="conn" r:blip="">
                <dgm:adjLst/>
              </dgm:shape>
              <dgm:presOf axis="self"/>
              <dgm:constrLst>
                <dgm:constr type="h" refType="w" fact="0.5"/>
                <dgm:constr type="connDist"/>
                <dgm:constr type="begPad" refType="connDist" fact="0.1"/>
                <dgm:constr type="endPad" refType="connDist" fact="0.1"/>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9"/>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pt-BR" smtClean="0"/>
              <a:t>Clique para editar o título mestre</a:t>
            </a:r>
            <a:endParaRPr lang="pt-BR"/>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t-BR" smtClean="0"/>
              <a:t>Clique para editar o estilo do subtítulo mestre</a:t>
            </a:r>
            <a:endParaRPr lang="pt-BR"/>
          </a:p>
        </p:txBody>
      </p:sp>
      <p:sp>
        <p:nvSpPr>
          <p:cNvPr id="4" name="Espaço Reservado para Data 3"/>
          <p:cNvSpPr>
            <a:spLocks noGrp="1"/>
          </p:cNvSpPr>
          <p:nvPr>
            <p:ph type="dt" sz="half" idx="10"/>
          </p:nvPr>
        </p:nvSpPr>
        <p:spPr/>
        <p:txBody>
          <a:bodyPr/>
          <a:lstStyle/>
          <a:p>
            <a:fld id="{0EF7D447-8251-4BE1-B30E-2ADCB7F68C3B}" type="datetimeFigureOut">
              <a:rPr lang="pt-BR" smtClean="0"/>
              <a:t>15/09/2022</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06846B60-830D-4B69-87EF-792F1086533D}" type="slidenum">
              <a:rPr lang="pt-BR" smtClean="0"/>
              <a:t>‹nº›</a:t>
            </a:fld>
            <a:endParaRPr lang="pt-BR"/>
          </a:p>
        </p:txBody>
      </p:sp>
    </p:spTree>
    <p:extLst>
      <p:ext uri="{BB962C8B-B14F-4D97-AF65-F5344CB8AC3E}">
        <p14:creationId xmlns:p14="http://schemas.microsoft.com/office/powerpoint/2010/main" val="7751866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Texto Vertical 2"/>
          <p:cNvSpPr>
            <a:spLocks noGrp="1"/>
          </p:cNvSpPr>
          <p:nvPr>
            <p:ph type="body" orient="vert" idx="1"/>
          </p:nvPr>
        </p:nvSpPr>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0EF7D447-8251-4BE1-B30E-2ADCB7F68C3B}" type="datetimeFigureOut">
              <a:rPr lang="pt-BR" smtClean="0"/>
              <a:t>15/09/2022</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06846B60-830D-4B69-87EF-792F1086533D}" type="slidenum">
              <a:rPr lang="pt-BR" smtClean="0"/>
              <a:t>‹nº›</a:t>
            </a:fld>
            <a:endParaRPr lang="pt-BR"/>
          </a:p>
        </p:txBody>
      </p:sp>
    </p:spTree>
    <p:extLst>
      <p:ext uri="{BB962C8B-B14F-4D97-AF65-F5344CB8AC3E}">
        <p14:creationId xmlns:p14="http://schemas.microsoft.com/office/powerpoint/2010/main" val="7244163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pt-BR" smtClean="0"/>
              <a:t>Clique para editar o título mestre</a:t>
            </a:r>
            <a:endParaRPr lang="pt-BR"/>
          </a:p>
        </p:txBody>
      </p:sp>
      <p:sp>
        <p:nvSpPr>
          <p:cNvPr id="3" name="Espaço Reservado para Texto Vertical 2"/>
          <p:cNvSpPr>
            <a:spLocks noGrp="1"/>
          </p:cNvSpPr>
          <p:nvPr>
            <p:ph type="body" orient="vert" idx="1"/>
          </p:nvPr>
        </p:nvSpPr>
        <p:spPr>
          <a:xfrm>
            <a:off x="838200" y="365125"/>
            <a:ext cx="7734300" cy="5811838"/>
          </a:xfrm>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0EF7D447-8251-4BE1-B30E-2ADCB7F68C3B}" type="datetimeFigureOut">
              <a:rPr lang="pt-BR" smtClean="0"/>
              <a:t>15/09/2022</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06846B60-830D-4B69-87EF-792F1086533D}" type="slidenum">
              <a:rPr lang="pt-BR" smtClean="0"/>
              <a:t>‹nº›</a:t>
            </a:fld>
            <a:endParaRPr lang="pt-BR"/>
          </a:p>
        </p:txBody>
      </p:sp>
    </p:spTree>
    <p:extLst>
      <p:ext uri="{BB962C8B-B14F-4D97-AF65-F5344CB8AC3E}">
        <p14:creationId xmlns:p14="http://schemas.microsoft.com/office/powerpoint/2010/main" val="34599753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Conteúdo 2"/>
          <p:cNvSpPr>
            <a:spLocks noGrp="1"/>
          </p:cNvSpPr>
          <p:nvPr>
            <p:ph idx="1"/>
          </p:nvPr>
        </p:nvSpPr>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0EF7D447-8251-4BE1-B30E-2ADCB7F68C3B}" type="datetimeFigureOut">
              <a:rPr lang="pt-BR" smtClean="0"/>
              <a:t>15/09/2022</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06846B60-830D-4B69-87EF-792F1086533D}" type="slidenum">
              <a:rPr lang="pt-BR" smtClean="0"/>
              <a:t>‹nº›</a:t>
            </a:fld>
            <a:endParaRPr lang="pt-BR"/>
          </a:p>
        </p:txBody>
      </p:sp>
    </p:spTree>
    <p:extLst>
      <p:ext uri="{BB962C8B-B14F-4D97-AF65-F5344CB8AC3E}">
        <p14:creationId xmlns:p14="http://schemas.microsoft.com/office/powerpoint/2010/main" val="39220001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pt-BR" smtClean="0"/>
              <a:t>Clique para editar o título mestre</a:t>
            </a:r>
            <a:endParaRPr lang="pt-BR"/>
          </a:p>
        </p:txBody>
      </p:sp>
      <p:sp>
        <p:nvSpPr>
          <p:cNvPr id="3" name="Espaço Reservado para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t-BR" smtClean="0"/>
              <a:t>Clique para editar o texto mestre</a:t>
            </a:r>
          </a:p>
        </p:txBody>
      </p:sp>
      <p:sp>
        <p:nvSpPr>
          <p:cNvPr id="4" name="Espaço Reservado para Data 3"/>
          <p:cNvSpPr>
            <a:spLocks noGrp="1"/>
          </p:cNvSpPr>
          <p:nvPr>
            <p:ph type="dt" sz="half" idx="10"/>
          </p:nvPr>
        </p:nvSpPr>
        <p:spPr/>
        <p:txBody>
          <a:bodyPr/>
          <a:lstStyle/>
          <a:p>
            <a:fld id="{0EF7D447-8251-4BE1-B30E-2ADCB7F68C3B}" type="datetimeFigureOut">
              <a:rPr lang="pt-BR" smtClean="0"/>
              <a:t>15/09/2022</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06846B60-830D-4B69-87EF-792F1086533D}" type="slidenum">
              <a:rPr lang="pt-BR" smtClean="0"/>
              <a:t>‹nº›</a:t>
            </a:fld>
            <a:endParaRPr lang="pt-BR"/>
          </a:p>
        </p:txBody>
      </p:sp>
    </p:spTree>
    <p:extLst>
      <p:ext uri="{BB962C8B-B14F-4D97-AF65-F5344CB8AC3E}">
        <p14:creationId xmlns:p14="http://schemas.microsoft.com/office/powerpoint/2010/main" val="21222387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Conteúdo 2"/>
          <p:cNvSpPr>
            <a:spLocks noGrp="1"/>
          </p:cNvSpPr>
          <p:nvPr>
            <p:ph sz="half" idx="1"/>
          </p:nvPr>
        </p:nvSpPr>
        <p:spPr>
          <a:xfrm>
            <a:off x="838200" y="1825625"/>
            <a:ext cx="5181600" cy="4351338"/>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onteúdo 3"/>
          <p:cNvSpPr>
            <a:spLocks noGrp="1"/>
          </p:cNvSpPr>
          <p:nvPr>
            <p:ph sz="half" idx="2"/>
          </p:nvPr>
        </p:nvSpPr>
        <p:spPr>
          <a:xfrm>
            <a:off x="6172200" y="1825625"/>
            <a:ext cx="5181600" cy="4351338"/>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Data 4"/>
          <p:cNvSpPr>
            <a:spLocks noGrp="1"/>
          </p:cNvSpPr>
          <p:nvPr>
            <p:ph type="dt" sz="half" idx="10"/>
          </p:nvPr>
        </p:nvSpPr>
        <p:spPr/>
        <p:txBody>
          <a:bodyPr/>
          <a:lstStyle/>
          <a:p>
            <a:fld id="{0EF7D447-8251-4BE1-B30E-2ADCB7F68C3B}" type="datetimeFigureOut">
              <a:rPr lang="pt-BR" smtClean="0"/>
              <a:t>15/09/2022</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06846B60-830D-4B69-87EF-792F1086533D}" type="slidenum">
              <a:rPr lang="pt-BR" smtClean="0"/>
              <a:t>‹nº›</a:t>
            </a:fld>
            <a:endParaRPr lang="pt-BR"/>
          </a:p>
        </p:txBody>
      </p:sp>
    </p:spTree>
    <p:extLst>
      <p:ext uri="{BB962C8B-B14F-4D97-AF65-F5344CB8AC3E}">
        <p14:creationId xmlns:p14="http://schemas.microsoft.com/office/powerpoint/2010/main" val="21171412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pt-BR" smtClean="0"/>
              <a:t>Clique para editar o título mestre</a:t>
            </a:r>
            <a:endParaRPr lang="pt-BR"/>
          </a:p>
        </p:txBody>
      </p:sp>
      <p:sp>
        <p:nvSpPr>
          <p:cNvPr id="3" name="Espaço Reservado para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4" name="Espaço Reservado para Conteúdo 3"/>
          <p:cNvSpPr>
            <a:spLocks noGrp="1"/>
          </p:cNvSpPr>
          <p:nvPr>
            <p:ph sz="half" idx="2"/>
          </p:nvPr>
        </p:nvSpPr>
        <p:spPr>
          <a:xfrm>
            <a:off x="839788" y="2505075"/>
            <a:ext cx="5157787" cy="3684588"/>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6" name="Espaço Reservado para Conteúdo 5"/>
          <p:cNvSpPr>
            <a:spLocks noGrp="1"/>
          </p:cNvSpPr>
          <p:nvPr>
            <p:ph sz="quarter" idx="4"/>
          </p:nvPr>
        </p:nvSpPr>
        <p:spPr>
          <a:xfrm>
            <a:off x="6172200" y="2505075"/>
            <a:ext cx="5183188" cy="3684588"/>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7" name="Espaço Reservado para Data 6"/>
          <p:cNvSpPr>
            <a:spLocks noGrp="1"/>
          </p:cNvSpPr>
          <p:nvPr>
            <p:ph type="dt" sz="half" idx="10"/>
          </p:nvPr>
        </p:nvSpPr>
        <p:spPr/>
        <p:txBody>
          <a:bodyPr/>
          <a:lstStyle/>
          <a:p>
            <a:fld id="{0EF7D447-8251-4BE1-B30E-2ADCB7F68C3B}" type="datetimeFigureOut">
              <a:rPr lang="pt-BR" smtClean="0"/>
              <a:t>15/09/2022</a:t>
            </a:fld>
            <a:endParaRPr lang="pt-BR"/>
          </a:p>
        </p:txBody>
      </p:sp>
      <p:sp>
        <p:nvSpPr>
          <p:cNvPr id="8" name="Espaço Reservado para Rodapé 7"/>
          <p:cNvSpPr>
            <a:spLocks noGrp="1"/>
          </p:cNvSpPr>
          <p:nvPr>
            <p:ph type="ftr" sz="quarter" idx="11"/>
          </p:nvPr>
        </p:nvSpPr>
        <p:spPr/>
        <p:txBody>
          <a:bodyPr/>
          <a:lstStyle/>
          <a:p>
            <a:endParaRPr lang="pt-BR"/>
          </a:p>
        </p:txBody>
      </p:sp>
      <p:sp>
        <p:nvSpPr>
          <p:cNvPr id="9" name="Espaço Reservado para Número de Slide 8"/>
          <p:cNvSpPr>
            <a:spLocks noGrp="1"/>
          </p:cNvSpPr>
          <p:nvPr>
            <p:ph type="sldNum" sz="quarter" idx="12"/>
          </p:nvPr>
        </p:nvSpPr>
        <p:spPr/>
        <p:txBody>
          <a:bodyPr/>
          <a:lstStyle/>
          <a:p>
            <a:fld id="{06846B60-830D-4B69-87EF-792F1086533D}" type="slidenum">
              <a:rPr lang="pt-BR" smtClean="0"/>
              <a:t>‹nº›</a:t>
            </a:fld>
            <a:endParaRPr lang="pt-BR"/>
          </a:p>
        </p:txBody>
      </p:sp>
    </p:spTree>
    <p:extLst>
      <p:ext uri="{BB962C8B-B14F-4D97-AF65-F5344CB8AC3E}">
        <p14:creationId xmlns:p14="http://schemas.microsoft.com/office/powerpoint/2010/main" val="2105025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Data 2"/>
          <p:cNvSpPr>
            <a:spLocks noGrp="1"/>
          </p:cNvSpPr>
          <p:nvPr>
            <p:ph type="dt" sz="half" idx="10"/>
          </p:nvPr>
        </p:nvSpPr>
        <p:spPr/>
        <p:txBody>
          <a:bodyPr/>
          <a:lstStyle/>
          <a:p>
            <a:fld id="{0EF7D447-8251-4BE1-B30E-2ADCB7F68C3B}" type="datetimeFigureOut">
              <a:rPr lang="pt-BR" smtClean="0"/>
              <a:t>15/09/2022</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p:txBody>
          <a:bodyPr/>
          <a:lstStyle/>
          <a:p>
            <a:fld id="{06846B60-830D-4B69-87EF-792F1086533D}" type="slidenum">
              <a:rPr lang="pt-BR" smtClean="0"/>
              <a:t>‹nº›</a:t>
            </a:fld>
            <a:endParaRPr lang="pt-BR"/>
          </a:p>
        </p:txBody>
      </p:sp>
    </p:spTree>
    <p:extLst>
      <p:ext uri="{BB962C8B-B14F-4D97-AF65-F5344CB8AC3E}">
        <p14:creationId xmlns:p14="http://schemas.microsoft.com/office/powerpoint/2010/main" val="10551772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0EF7D447-8251-4BE1-B30E-2ADCB7F68C3B}" type="datetimeFigureOut">
              <a:rPr lang="pt-BR" smtClean="0"/>
              <a:t>15/09/2022</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06846B60-830D-4B69-87EF-792F1086533D}" type="slidenum">
              <a:rPr lang="pt-BR" smtClean="0"/>
              <a:t>‹nº›</a:t>
            </a:fld>
            <a:endParaRPr lang="pt-BR"/>
          </a:p>
        </p:txBody>
      </p:sp>
    </p:spTree>
    <p:extLst>
      <p:ext uri="{BB962C8B-B14F-4D97-AF65-F5344CB8AC3E}">
        <p14:creationId xmlns:p14="http://schemas.microsoft.com/office/powerpoint/2010/main" val="33245636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pt-BR" smtClean="0"/>
              <a:t>Clique para editar o título mestre</a:t>
            </a:r>
            <a:endParaRPr lang="pt-BR"/>
          </a:p>
        </p:txBody>
      </p:sp>
      <p:sp>
        <p:nvSpPr>
          <p:cNvPr id="3" name="Espaço Reservado para Conteú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smtClean="0"/>
              <a:t>Clique para editar o texto mestre</a:t>
            </a:r>
          </a:p>
        </p:txBody>
      </p:sp>
      <p:sp>
        <p:nvSpPr>
          <p:cNvPr id="5" name="Espaço Reservado para Data 4"/>
          <p:cNvSpPr>
            <a:spLocks noGrp="1"/>
          </p:cNvSpPr>
          <p:nvPr>
            <p:ph type="dt" sz="half" idx="10"/>
          </p:nvPr>
        </p:nvSpPr>
        <p:spPr/>
        <p:txBody>
          <a:bodyPr/>
          <a:lstStyle/>
          <a:p>
            <a:fld id="{0EF7D447-8251-4BE1-B30E-2ADCB7F68C3B}" type="datetimeFigureOut">
              <a:rPr lang="pt-BR" smtClean="0"/>
              <a:t>15/09/2022</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06846B60-830D-4B69-87EF-792F1086533D}" type="slidenum">
              <a:rPr lang="pt-BR" smtClean="0"/>
              <a:t>‹nº›</a:t>
            </a:fld>
            <a:endParaRPr lang="pt-BR"/>
          </a:p>
        </p:txBody>
      </p:sp>
    </p:spTree>
    <p:extLst>
      <p:ext uri="{BB962C8B-B14F-4D97-AF65-F5344CB8AC3E}">
        <p14:creationId xmlns:p14="http://schemas.microsoft.com/office/powerpoint/2010/main" val="18543417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pt-BR" smtClean="0"/>
              <a:t>Clique para editar o título mestre</a:t>
            </a:r>
            <a:endParaRPr lang="pt-BR"/>
          </a:p>
        </p:txBody>
      </p:sp>
      <p:sp>
        <p:nvSpPr>
          <p:cNvPr id="3" name="Espaço Reservado para Imagem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smtClean="0"/>
              <a:t>Clique para editar o texto mestre</a:t>
            </a:r>
          </a:p>
        </p:txBody>
      </p:sp>
      <p:sp>
        <p:nvSpPr>
          <p:cNvPr id="5" name="Espaço Reservado para Data 4"/>
          <p:cNvSpPr>
            <a:spLocks noGrp="1"/>
          </p:cNvSpPr>
          <p:nvPr>
            <p:ph type="dt" sz="half" idx="10"/>
          </p:nvPr>
        </p:nvSpPr>
        <p:spPr/>
        <p:txBody>
          <a:bodyPr/>
          <a:lstStyle/>
          <a:p>
            <a:fld id="{0EF7D447-8251-4BE1-B30E-2ADCB7F68C3B}" type="datetimeFigureOut">
              <a:rPr lang="pt-BR" smtClean="0"/>
              <a:t>15/09/2022</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06846B60-830D-4B69-87EF-792F1086533D}" type="slidenum">
              <a:rPr lang="pt-BR" smtClean="0"/>
              <a:t>‹nº›</a:t>
            </a:fld>
            <a:endParaRPr lang="pt-BR"/>
          </a:p>
        </p:txBody>
      </p:sp>
    </p:spTree>
    <p:extLst>
      <p:ext uri="{BB962C8B-B14F-4D97-AF65-F5344CB8AC3E}">
        <p14:creationId xmlns:p14="http://schemas.microsoft.com/office/powerpoint/2010/main" val="31276634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t-BR" smtClean="0"/>
              <a:t>Clique para editar o título mestre</a:t>
            </a:r>
            <a:endParaRPr lang="pt-BR"/>
          </a:p>
        </p:txBody>
      </p:sp>
      <p:sp>
        <p:nvSpPr>
          <p:cNvPr id="3" name="Espaço Reservado para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EF7D447-8251-4BE1-B30E-2ADCB7F68C3B}" type="datetimeFigureOut">
              <a:rPr lang="pt-BR" smtClean="0"/>
              <a:t>15/09/2022</a:t>
            </a:fld>
            <a:endParaRPr lang="pt-BR"/>
          </a:p>
        </p:txBody>
      </p:sp>
      <p:sp>
        <p:nvSpPr>
          <p:cNvPr id="5" name="Espaço Reservado para Rodapé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6846B60-830D-4B69-87EF-792F1086533D}" type="slidenum">
              <a:rPr lang="pt-BR" smtClean="0"/>
              <a:t>‹nº›</a:t>
            </a:fld>
            <a:endParaRPr lang="pt-BR"/>
          </a:p>
        </p:txBody>
      </p:sp>
    </p:spTree>
    <p:extLst>
      <p:ext uri="{BB962C8B-B14F-4D97-AF65-F5344CB8AC3E}">
        <p14:creationId xmlns:p14="http://schemas.microsoft.com/office/powerpoint/2010/main" val="2200685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r>
              <a:rPr lang="pt-BR" dirty="0" smtClean="0"/>
              <a:t>COMISSÃO DE ÉTICA </a:t>
            </a:r>
            <a:r>
              <a:rPr lang="pt-BR" dirty="0" smtClean="0"/>
              <a:t>PÚBLICA-UNILAB</a:t>
            </a:r>
            <a:endParaRPr lang="pt-BR" dirty="0"/>
          </a:p>
        </p:txBody>
      </p:sp>
      <p:sp>
        <p:nvSpPr>
          <p:cNvPr id="3" name="Subtítulo 2"/>
          <p:cNvSpPr>
            <a:spLocks noGrp="1"/>
          </p:cNvSpPr>
          <p:nvPr>
            <p:ph type="subTitle" idx="1"/>
          </p:nvPr>
        </p:nvSpPr>
        <p:spPr/>
        <p:txBody>
          <a:bodyPr/>
          <a:lstStyle/>
          <a:p>
            <a:r>
              <a:rPr lang="pt-BR" b="1" dirty="0"/>
              <a:t>CONFLITO DE INTERESSES: Foco nas políticas de transparência de agenda, Decreto nº 10.889/2021</a:t>
            </a:r>
            <a:endParaRPr lang="pt-BR" dirty="0"/>
          </a:p>
        </p:txBody>
      </p:sp>
    </p:spTree>
    <p:extLst>
      <p:ext uri="{BB962C8B-B14F-4D97-AF65-F5344CB8AC3E}">
        <p14:creationId xmlns:p14="http://schemas.microsoft.com/office/powerpoint/2010/main" val="135914949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title"/>
          </p:nvPr>
        </p:nvSpPr>
        <p:spPr/>
        <p:txBody>
          <a:bodyPr/>
          <a:lstStyle/>
          <a:p>
            <a:r>
              <a:rPr lang="pt-BR" b="1" dirty="0" smtClean="0"/>
              <a:t>CONFLITO DE INTERESSES</a:t>
            </a:r>
            <a:endParaRPr lang="pt-BR" dirty="0"/>
          </a:p>
        </p:txBody>
      </p:sp>
      <p:pic>
        <p:nvPicPr>
          <p:cNvPr id="10" name="Espaço Reservado para Conteúdo 9"/>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451464" y="5988891"/>
            <a:ext cx="6954220" cy="609685"/>
          </a:xfrm>
        </p:spPr>
      </p:pic>
      <p:sp>
        <p:nvSpPr>
          <p:cNvPr id="2" name="Retângulo 1"/>
          <p:cNvSpPr/>
          <p:nvPr/>
        </p:nvSpPr>
        <p:spPr>
          <a:xfrm>
            <a:off x="802309" y="3255014"/>
            <a:ext cx="4217437" cy="584775"/>
          </a:xfrm>
          <a:prstGeom prst="rect">
            <a:avLst/>
          </a:prstGeom>
        </p:spPr>
        <p:txBody>
          <a:bodyPr wrap="none">
            <a:spAutoFit/>
          </a:bodyPr>
          <a:lstStyle/>
          <a:p>
            <a:r>
              <a:rPr lang="pt-BR" sz="3200" dirty="0" smtClean="0"/>
              <a:t>Decreto nº 10.889/2021</a:t>
            </a:r>
            <a:endParaRPr lang="pt-BR" sz="3200" dirty="0"/>
          </a:p>
        </p:txBody>
      </p:sp>
      <p:pic>
        <p:nvPicPr>
          <p:cNvPr id="3" name="Imagem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18054" y="4082604"/>
            <a:ext cx="3849309" cy="877224"/>
          </a:xfrm>
          <a:prstGeom prst="rect">
            <a:avLst/>
          </a:prstGeom>
        </p:spPr>
      </p:pic>
      <p:sp>
        <p:nvSpPr>
          <p:cNvPr id="13" name="Retângulo 12"/>
          <p:cNvSpPr/>
          <p:nvPr/>
        </p:nvSpPr>
        <p:spPr>
          <a:xfrm>
            <a:off x="5172130" y="2719751"/>
            <a:ext cx="6181670" cy="2739211"/>
          </a:xfrm>
          <a:prstGeom prst="rect">
            <a:avLst/>
          </a:prstGeom>
        </p:spPr>
        <p:txBody>
          <a:bodyPr wrap="square">
            <a:spAutoFit/>
          </a:bodyPr>
          <a:lstStyle/>
          <a:p>
            <a:r>
              <a:rPr lang="pt-BR" sz="2800" b="1" dirty="0" smtClean="0"/>
              <a:t>Avanços</a:t>
            </a:r>
          </a:p>
          <a:p>
            <a:pPr marL="342900" indent="-342900">
              <a:buFont typeface="Arial" panose="020B0604020202020204" pitchFamily="34" charset="0"/>
              <a:buChar char="•"/>
            </a:pPr>
            <a:r>
              <a:rPr lang="pt-BR" sz="2400" dirty="0"/>
              <a:t>N</a:t>
            </a:r>
            <a:r>
              <a:rPr lang="pt-BR" sz="2400" dirty="0" smtClean="0"/>
              <a:t>a prevenção ao conflito de interesses. </a:t>
            </a:r>
          </a:p>
          <a:p>
            <a:pPr marL="342900" indent="-342900">
              <a:buFont typeface="Arial" panose="020B0604020202020204" pitchFamily="34" charset="0"/>
              <a:buChar char="•"/>
            </a:pPr>
            <a:r>
              <a:rPr lang="pt-BR" sz="2400" dirty="0" smtClean="0"/>
              <a:t>No controle social. </a:t>
            </a:r>
          </a:p>
          <a:p>
            <a:pPr marL="342900" indent="-342900">
              <a:buFont typeface="Arial" panose="020B0604020202020204" pitchFamily="34" charset="0"/>
              <a:buChar char="•"/>
            </a:pPr>
            <a:r>
              <a:rPr lang="pt-BR" sz="2400" dirty="0" smtClean="0"/>
              <a:t>Na promoção da ética e dos princípios constitucionais da impessoalidade, da moralidade e da publicidade na Administração Pública.</a:t>
            </a:r>
            <a:endParaRPr lang="pt-BR" sz="2400" dirty="0"/>
          </a:p>
        </p:txBody>
      </p:sp>
    </p:spTree>
    <p:extLst>
      <p:ext uri="{BB962C8B-B14F-4D97-AF65-F5344CB8AC3E}">
        <p14:creationId xmlns:p14="http://schemas.microsoft.com/office/powerpoint/2010/main" val="26407748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randombar(horizontal)">
                                      <p:cBhvr>
                                        <p:cTn id="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title"/>
          </p:nvPr>
        </p:nvSpPr>
        <p:spPr/>
        <p:txBody>
          <a:bodyPr/>
          <a:lstStyle/>
          <a:p>
            <a:r>
              <a:rPr lang="pt-BR" b="1" dirty="0" smtClean="0"/>
              <a:t>CONFLITO DE INTERESSES</a:t>
            </a:r>
            <a:endParaRPr lang="pt-BR" dirty="0"/>
          </a:p>
        </p:txBody>
      </p:sp>
      <p:pic>
        <p:nvPicPr>
          <p:cNvPr id="10" name="Espaço Reservado para Conteúdo 9"/>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451464" y="5988891"/>
            <a:ext cx="6954220" cy="609685"/>
          </a:xfrm>
        </p:spPr>
      </p:pic>
      <p:sp>
        <p:nvSpPr>
          <p:cNvPr id="2" name="Retângulo 1"/>
          <p:cNvSpPr/>
          <p:nvPr/>
        </p:nvSpPr>
        <p:spPr>
          <a:xfrm>
            <a:off x="3987281" y="1398300"/>
            <a:ext cx="4217437" cy="584775"/>
          </a:xfrm>
          <a:prstGeom prst="rect">
            <a:avLst/>
          </a:prstGeom>
        </p:spPr>
        <p:txBody>
          <a:bodyPr wrap="none">
            <a:spAutoFit/>
          </a:bodyPr>
          <a:lstStyle/>
          <a:p>
            <a:r>
              <a:rPr lang="pt-BR" sz="3200" dirty="0" smtClean="0"/>
              <a:t>Decreto nº 10.889/2021</a:t>
            </a:r>
            <a:endParaRPr lang="pt-BR" sz="3200" dirty="0"/>
          </a:p>
        </p:txBody>
      </p:sp>
      <p:sp>
        <p:nvSpPr>
          <p:cNvPr id="3" name="Retângulo 2"/>
          <p:cNvSpPr/>
          <p:nvPr/>
        </p:nvSpPr>
        <p:spPr>
          <a:xfrm>
            <a:off x="1313644" y="2631767"/>
            <a:ext cx="4511899" cy="707886"/>
          </a:xfrm>
          <a:prstGeom prst="rect">
            <a:avLst/>
          </a:prstGeom>
          <a:ln w="28575">
            <a:solidFill>
              <a:srgbClr val="FF0000"/>
            </a:solidFill>
          </a:ln>
        </p:spPr>
        <p:txBody>
          <a:bodyPr wrap="square">
            <a:spAutoFit/>
          </a:bodyPr>
          <a:lstStyle/>
          <a:p>
            <a:r>
              <a:rPr lang="pt-BR" sz="2000" dirty="0" smtClean="0"/>
              <a:t>Brinde </a:t>
            </a:r>
            <a:r>
              <a:rPr lang="pt-BR" sz="2000" dirty="0" smtClean="0"/>
              <a:t>- de baixo valor econômico e distribuído de forma generalizada.</a:t>
            </a:r>
          </a:p>
        </p:txBody>
      </p:sp>
      <p:sp>
        <p:nvSpPr>
          <p:cNvPr id="4" name="Retângulo 3"/>
          <p:cNvSpPr/>
          <p:nvPr/>
        </p:nvSpPr>
        <p:spPr>
          <a:xfrm>
            <a:off x="3090490" y="4264162"/>
            <a:ext cx="958206" cy="400110"/>
          </a:xfrm>
          <a:prstGeom prst="rect">
            <a:avLst/>
          </a:prstGeom>
          <a:ln w="28575">
            <a:solidFill>
              <a:srgbClr val="0070C0"/>
            </a:solidFill>
          </a:ln>
        </p:spPr>
        <p:txBody>
          <a:bodyPr wrap="square">
            <a:spAutoFit/>
          </a:bodyPr>
          <a:lstStyle/>
          <a:p>
            <a:r>
              <a:rPr lang="pt-BR" sz="2000" dirty="0" smtClean="0"/>
              <a:t>Brinde</a:t>
            </a:r>
            <a:endParaRPr lang="pt-BR" sz="2000" dirty="0"/>
          </a:p>
        </p:txBody>
      </p:sp>
      <p:pic>
        <p:nvPicPr>
          <p:cNvPr id="6" name="Imagem 5"/>
          <p:cNvPicPr>
            <a:picLocks noChangeAspect="1"/>
          </p:cNvPicPr>
          <p:nvPr/>
        </p:nvPicPr>
        <p:blipFill>
          <a:blip r:embed="rId3"/>
          <a:stretch>
            <a:fillRect/>
          </a:stretch>
        </p:blipFill>
        <p:spPr>
          <a:xfrm>
            <a:off x="5347154" y="4069571"/>
            <a:ext cx="783995" cy="783995"/>
          </a:xfrm>
          <a:prstGeom prst="rect">
            <a:avLst/>
          </a:prstGeom>
        </p:spPr>
      </p:pic>
      <p:sp>
        <p:nvSpPr>
          <p:cNvPr id="8" name="Retângulo 7"/>
          <p:cNvSpPr/>
          <p:nvPr/>
        </p:nvSpPr>
        <p:spPr>
          <a:xfrm>
            <a:off x="7214315" y="4264162"/>
            <a:ext cx="1321695" cy="400110"/>
          </a:xfrm>
          <a:prstGeom prst="rect">
            <a:avLst/>
          </a:prstGeom>
          <a:ln w="28575">
            <a:solidFill>
              <a:srgbClr val="0070C0"/>
            </a:solidFill>
          </a:ln>
        </p:spPr>
        <p:txBody>
          <a:bodyPr wrap="square">
            <a:spAutoFit/>
          </a:bodyPr>
          <a:lstStyle/>
          <a:p>
            <a:r>
              <a:rPr lang="pt-BR" sz="2000" dirty="0" smtClean="0"/>
              <a:t>Presente</a:t>
            </a:r>
            <a:endParaRPr lang="pt-BR" sz="2000" dirty="0"/>
          </a:p>
        </p:txBody>
      </p:sp>
    </p:spTree>
    <p:extLst>
      <p:ext uri="{BB962C8B-B14F-4D97-AF65-F5344CB8AC3E}">
        <p14:creationId xmlns:p14="http://schemas.microsoft.com/office/powerpoint/2010/main" val="221854400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title"/>
          </p:nvPr>
        </p:nvSpPr>
        <p:spPr/>
        <p:txBody>
          <a:bodyPr/>
          <a:lstStyle/>
          <a:p>
            <a:r>
              <a:rPr lang="pt-BR" b="1" dirty="0" smtClean="0"/>
              <a:t>CONFLITO DE INTERESSES</a:t>
            </a:r>
            <a:endParaRPr lang="pt-BR" dirty="0"/>
          </a:p>
        </p:txBody>
      </p:sp>
      <p:pic>
        <p:nvPicPr>
          <p:cNvPr id="10" name="Espaço Reservado para Conteúdo 9"/>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451464" y="5988891"/>
            <a:ext cx="6954220" cy="609685"/>
          </a:xfrm>
        </p:spPr>
      </p:pic>
      <p:sp>
        <p:nvSpPr>
          <p:cNvPr id="2" name="Retângulo 1"/>
          <p:cNvSpPr/>
          <p:nvPr/>
        </p:nvSpPr>
        <p:spPr>
          <a:xfrm>
            <a:off x="3987281" y="1591172"/>
            <a:ext cx="4217437" cy="584775"/>
          </a:xfrm>
          <a:prstGeom prst="rect">
            <a:avLst/>
          </a:prstGeom>
        </p:spPr>
        <p:txBody>
          <a:bodyPr wrap="none">
            <a:spAutoFit/>
          </a:bodyPr>
          <a:lstStyle/>
          <a:p>
            <a:r>
              <a:rPr lang="pt-BR" sz="3200" dirty="0" smtClean="0"/>
              <a:t>Decreto nº 10.889/2021</a:t>
            </a:r>
            <a:endParaRPr lang="pt-BR" sz="3200" dirty="0"/>
          </a:p>
        </p:txBody>
      </p:sp>
      <p:sp>
        <p:nvSpPr>
          <p:cNvPr id="6" name="Retângulo 5"/>
          <p:cNvSpPr/>
          <p:nvPr/>
        </p:nvSpPr>
        <p:spPr>
          <a:xfrm>
            <a:off x="3047998" y="2916735"/>
            <a:ext cx="6357685" cy="1938992"/>
          </a:xfrm>
          <a:prstGeom prst="rect">
            <a:avLst/>
          </a:prstGeom>
          <a:ln w="28575">
            <a:solidFill>
              <a:schemeClr val="accent2">
                <a:lumMod val="75000"/>
              </a:schemeClr>
            </a:solidFill>
          </a:ln>
        </p:spPr>
        <p:txBody>
          <a:bodyPr wrap="square">
            <a:spAutoFit/>
          </a:bodyPr>
          <a:lstStyle/>
          <a:p>
            <a:r>
              <a:rPr lang="pt-BR" sz="2000" dirty="0" smtClean="0"/>
              <a:t>V – hospitalidade – oferta de serviço ou despesas com transporte, com alimentação, com hospedagem, com cursos, com seminários, com congressos, com eventos, com feiras ou com atividades de entretenimento, concedidos por agente privado para agente público no interesse institucional do órgão ou da entidade em que atua.</a:t>
            </a:r>
            <a:endParaRPr lang="pt-BR" sz="2000" dirty="0"/>
          </a:p>
        </p:txBody>
      </p:sp>
    </p:spTree>
    <p:extLst>
      <p:ext uri="{BB962C8B-B14F-4D97-AF65-F5344CB8AC3E}">
        <p14:creationId xmlns:p14="http://schemas.microsoft.com/office/powerpoint/2010/main" val="338476403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Lágrima 6"/>
          <p:cNvSpPr/>
          <p:nvPr/>
        </p:nvSpPr>
        <p:spPr>
          <a:xfrm>
            <a:off x="709412" y="2910259"/>
            <a:ext cx="2092713" cy="2318197"/>
          </a:xfrm>
          <a:prstGeom prst="teardrop">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5" name="Título 4"/>
          <p:cNvSpPr>
            <a:spLocks noGrp="1"/>
          </p:cNvSpPr>
          <p:nvPr>
            <p:ph type="title"/>
          </p:nvPr>
        </p:nvSpPr>
        <p:spPr/>
        <p:txBody>
          <a:bodyPr/>
          <a:lstStyle/>
          <a:p>
            <a:r>
              <a:rPr lang="pt-BR" b="1" dirty="0" smtClean="0"/>
              <a:t>CONFLITO DE INTERESSES</a:t>
            </a:r>
            <a:endParaRPr lang="pt-BR" dirty="0"/>
          </a:p>
        </p:txBody>
      </p:sp>
      <p:pic>
        <p:nvPicPr>
          <p:cNvPr id="10" name="Espaço Reservado para Conteúdo 9"/>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451464" y="5988891"/>
            <a:ext cx="6954220" cy="609685"/>
          </a:xfrm>
        </p:spPr>
      </p:pic>
      <p:sp>
        <p:nvSpPr>
          <p:cNvPr id="2" name="Retângulo 1"/>
          <p:cNvSpPr/>
          <p:nvPr/>
        </p:nvSpPr>
        <p:spPr>
          <a:xfrm>
            <a:off x="3987281" y="1591172"/>
            <a:ext cx="4217437" cy="584775"/>
          </a:xfrm>
          <a:prstGeom prst="rect">
            <a:avLst/>
          </a:prstGeom>
        </p:spPr>
        <p:txBody>
          <a:bodyPr wrap="none">
            <a:spAutoFit/>
          </a:bodyPr>
          <a:lstStyle/>
          <a:p>
            <a:r>
              <a:rPr lang="pt-BR" sz="3200" dirty="0" smtClean="0"/>
              <a:t>Decreto nº 10.889/2021</a:t>
            </a:r>
            <a:endParaRPr lang="pt-BR" sz="3200" dirty="0"/>
          </a:p>
        </p:txBody>
      </p:sp>
      <p:pic>
        <p:nvPicPr>
          <p:cNvPr id="3" name="Imagem 2"/>
          <p:cNvPicPr>
            <a:picLocks noChangeAspect="1"/>
          </p:cNvPicPr>
          <p:nvPr/>
        </p:nvPicPr>
        <p:blipFill>
          <a:blip r:embed="rId3"/>
          <a:stretch>
            <a:fillRect/>
          </a:stretch>
        </p:blipFill>
        <p:spPr>
          <a:xfrm>
            <a:off x="2930913" y="2175947"/>
            <a:ext cx="6670867" cy="3910247"/>
          </a:xfrm>
          <a:prstGeom prst="rect">
            <a:avLst/>
          </a:prstGeom>
        </p:spPr>
      </p:pic>
      <p:sp>
        <p:nvSpPr>
          <p:cNvPr id="4" name="Retângulo 3"/>
          <p:cNvSpPr/>
          <p:nvPr/>
        </p:nvSpPr>
        <p:spPr>
          <a:xfrm>
            <a:off x="931228" y="3089015"/>
            <a:ext cx="1870897" cy="1754326"/>
          </a:xfrm>
          <a:prstGeom prst="rect">
            <a:avLst/>
          </a:prstGeom>
          <a:noFill/>
        </p:spPr>
        <p:txBody>
          <a:bodyPr wrap="none" lIns="91440" tIns="45720" rIns="91440" bIns="45720">
            <a:spAutoFit/>
          </a:bodyPr>
          <a:lstStyle/>
          <a:p>
            <a:pPr algn="ctr"/>
            <a:r>
              <a:rPr lang="pt-BR" sz="3600" b="0" cap="none" spc="0" dirty="0" smtClean="0">
                <a:ln w="0"/>
                <a:solidFill>
                  <a:schemeClr val="tx1"/>
                </a:solidFill>
                <a:effectLst>
                  <a:outerShdw blurRad="38100" dist="19050" dir="2700000" algn="tl" rotWithShape="0">
                    <a:schemeClr val="dk1">
                      <a:alpha val="40000"/>
                    </a:schemeClr>
                  </a:outerShdw>
                </a:effectLst>
              </a:rPr>
              <a:t>Critérios </a:t>
            </a:r>
          </a:p>
          <a:p>
            <a:pPr algn="ctr"/>
            <a:r>
              <a:rPr lang="pt-BR" sz="3600" dirty="0">
                <a:ln w="0"/>
                <a:effectLst>
                  <a:outerShdw blurRad="38100" dist="19050" dir="2700000" algn="tl" rotWithShape="0">
                    <a:schemeClr val="dk1">
                      <a:alpha val="40000"/>
                    </a:schemeClr>
                  </a:outerShdw>
                </a:effectLst>
              </a:rPr>
              <a:t>d</a:t>
            </a:r>
            <a:r>
              <a:rPr lang="pt-BR" sz="3600" b="0" cap="none" spc="0" dirty="0" smtClean="0">
                <a:ln w="0"/>
                <a:solidFill>
                  <a:schemeClr val="tx1"/>
                </a:solidFill>
                <a:effectLst>
                  <a:outerShdw blurRad="38100" dist="19050" dir="2700000" algn="tl" rotWithShape="0">
                    <a:schemeClr val="dk1">
                      <a:alpha val="40000"/>
                    </a:schemeClr>
                  </a:outerShdw>
                </a:effectLst>
              </a:rPr>
              <a:t>e</a:t>
            </a:r>
          </a:p>
          <a:p>
            <a:pPr algn="ctr"/>
            <a:r>
              <a:rPr lang="pt-BR" sz="3600" b="0" cap="none" spc="0" dirty="0" smtClean="0">
                <a:ln w="0"/>
                <a:solidFill>
                  <a:schemeClr val="tx1"/>
                </a:solidFill>
                <a:effectLst>
                  <a:outerShdw blurRad="38100" dist="19050" dir="2700000" algn="tl" rotWithShape="0">
                    <a:schemeClr val="dk1">
                      <a:alpha val="40000"/>
                    </a:schemeClr>
                  </a:outerShdw>
                </a:effectLst>
              </a:rPr>
              <a:t> Análise</a:t>
            </a:r>
            <a:endParaRPr lang="pt-BR" sz="3600" b="0" cap="none" spc="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161745526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title"/>
          </p:nvPr>
        </p:nvSpPr>
        <p:spPr/>
        <p:txBody>
          <a:bodyPr/>
          <a:lstStyle/>
          <a:p>
            <a:r>
              <a:rPr lang="pt-BR" b="1" dirty="0" smtClean="0"/>
              <a:t>CONFLITO DE INTERESSES</a:t>
            </a:r>
            <a:endParaRPr lang="pt-BR" dirty="0"/>
          </a:p>
        </p:txBody>
      </p:sp>
      <p:pic>
        <p:nvPicPr>
          <p:cNvPr id="10" name="Espaço Reservado para Conteúdo 9"/>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451464" y="5988891"/>
            <a:ext cx="6954220" cy="609685"/>
          </a:xfrm>
        </p:spPr>
      </p:pic>
      <p:sp>
        <p:nvSpPr>
          <p:cNvPr id="2" name="Retângulo 1"/>
          <p:cNvSpPr/>
          <p:nvPr/>
        </p:nvSpPr>
        <p:spPr>
          <a:xfrm>
            <a:off x="3987281" y="1591172"/>
            <a:ext cx="4217437" cy="584775"/>
          </a:xfrm>
          <a:prstGeom prst="rect">
            <a:avLst/>
          </a:prstGeom>
        </p:spPr>
        <p:txBody>
          <a:bodyPr wrap="none">
            <a:spAutoFit/>
          </a:bodyPr>
          <a:lstStyle/>
          <a:p>
            <a:r>
              <a:rPr lang="pt-BR" sz="3200" dirty="0" smtClean="0"/>
              <a:t>Decreto nº 10.889/2021</a:t>
            </a:r>
            <a:endParaRPr lang="pt-BR" sz="3200" dirty="0"/>
          </a:p>
        </p:txBody>
      </p:sp>
      <p:sp>
        <p:nvSpPr>
          <p:cNvPr id="4" name="Retângulo 3"/>
          <p:cNvSpPr/>
          <p:nvPr/>
        </p:nvSpPr>
        <p:spPr>
          <a:xfrm>
            <a:off x="1725769" y="2719997"/>
            <a:ext cx="8293993" cy="2308324"/>
          </a:xfrm>
          <a:prstGeom prst="rect">
            <a:avLst/>
          </a:prstGeom>
        </p:spPr>
        <p:txBody>
          <a:bodyPr wrap="square">
            <a:spAutoFit/>
          </a:bodyPr>
          <a:lstStyle/>
          <a:p>
            <a:r>
              <a:rPr lang="pt-BR" sz="2400" dirty="0" smtClean="0"/>
              <a:t>É de inteira responsabilidade do Agente Público indicado no </a:t>
            </a:r>
            <a:r>
              <a:rPr lang="pt-BR" sz="2400" dirty="0" err="1" smtClean="0"/>
              <a:t>Art</a:t>
            </a:r>
            <a:r>
              <a:rPr lang="pt-BR" sz="2400" dirty="0" smtClean="0"/>
              <a:t> 2º, e mais (Art.13):</a:t>
            </a:r>
          </a:p>
          <a:p>
            <a:r>
              <a:rPr lang="pt-BR" sz="2400" dirty="0" smtClean="0"/>
              <a:t>	I - pela veracidade e pela completude das informações de sua agenda de compromissos públicos; e</a:t>
            </a:r>
          </a:p>
          <a:p>
            <a:r>
              <a:rPr lang="pt-BR" sz="2400" dirty="0" smtClean="0"/>
              <a:t>	II - pelo registro e pela publicação tempestivos das informações no e-Agendas.</a:t>
            </a:r>
            <a:endParaRPr lang="pt-BR" sz="2400" dirty="0"/>
          </a:p>
        </p:txBody>
      </p:sp>
    </p:spTree>
    <p:extLst>
      <p:ext uri="{BB962C8B-B14F-4D97-AF65-F5344CB8AC3E}">
        <p14:creationId xmlns:p14="http://schemas.microsoft.com/office/powerpoint/2010/main" val="32287511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Espaço Reservado para Conteúdo 9"/>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451464" y="5988891"/>
            <a:ext cx="6954220" cy="609685"/>
          </a:xfrm>
        </p:spPr>
      </p:pic>
      <p:graphicFrame>
        <p:nvGraphicFramePr>
          <p:cNvPr id="3" name="Tabela 2"/>
          <p:cNvGraphicFramePr>
            <a:graphicFrameLocks noGrp="1"/>
          </p:cNvGraphicFramePr>
          <p:nvPr>
            <p:extLst>
              <p:ext uri="{D42A27DB-BD31-4B8C-83A1-F6EECF244321}">
                <p14:modId xmlns:p14="http://schemas.microsoft.com/office/powerpoint/2010/main" val="1709773283"/>
              </p:ext>
            </p:extLst>
          </p:nvPr>
        </p:nvGraphicFramePr>
        <p:xfrm>
          <a:off x="838200" y="450761"/>
          <a:ext cx="10443693" cy="5723259"/>
        </p:xfrm>
        <a:graphic>
          <a:graphicData uri="http://schemas.openxmlformats.org/drawingml/2006/table">
            <a:tbl>
              <a:tblPr>
                <a:tableStyleId>{5C22544A-7EE6-4342-B048-85BDC9FD1C3A}</a:tableStyleId>
              </a:tblPr>
              <a:tblGrid>
                <a:gridCol w="2639096"/>
                <a:gridCol w="7804597"/>
              </a:tblGrid>
              <a:tr h="371415">
                <a:tc>
                  <a:txBody>
                    <a:bodyPr/>
                    <a:lstStyle/>
                    <a:p>
                      <a:pPr algn="ctr">
                        <a:lnSpc>
                          <a:spcPts val="1265"/>
                        </a:lnSpc>
                        <a:spcAft>
                          <a:spcPts val="710"/>
                        </a:spcAft>
                      </a:pPr>
                      <a:r>
                        <a:rPr lang="pt-BR" sz="1600" dirty="0">
                          <a:effectLst/>
                        </a:rPr>
                        <a:t>NORMATIVO LEGAL</a:t>
                      </a:r>
                      <a:endParaRPr lang="pt-BR" sz="1400" dirty="0">
                        <a:effectLst/>
                        <a:latin typeface="Calibri" panose="020F0502020204030204" pitchFamily="34" charset="0"/>
                        <a:ea typeface="Calibri" panose="020F0502020204030204" pitchFamily="34" charset="0"/>
                        <a:cs typeface="font1607"/>
                      </a:endParaRPr>
                    </a:p>
                  </a:txBody>
                  <a:tcPr marL="44002" marR="44002" marT="0" marB="0" anchor="ctr"/>
                </a:tc>
                <a:tc>
                  <a:txBody>
                    <a:bodyPr/>
                    <a:lstStyle/>
                    <a:p>
                      <a:pPr algn="ctr">
                        <a:lnSpc>
                          <a:spcPts val="1265"/>
                        </a:lnSpc>
                        <a:spcAft>
                          <a:spcPts val="710"/>
                        </a:spcAft>
                      </a:pPr>
                      <a:r>
                        <a:rPr lang="pt-BR" sz="1600" dirty="0">
                          <a:effectLst/>
                        </a:rPr>
                        <a:t>DISPOSIÇÃO</a:t>
                      </a:r>
                      <a:endParaRPr lang="pt-BR" sz="1400" dirty="0">
                        <a:effectLst/>
                        <a:latin typeface="Calibri" panose="020F0502020204030204" pitchFamily="34" charset="0"/>
                        <a:ea typeface="Calibri" panose="020F0502020204030204" pitchFamily="34" charset="0"/>
                        <a:cs typeface="font1607"/>
                      </a:endParaRPr>
                    </a:p>
                  </a:txBody>
                  <a:tcPr marL="44002" marR="44002" marT="0" marB="0" anchor="ctr"/>
                </a:tc>
              </a:tr>
              <a:tr h="386151">
                <a:tc>
                  <a:txBody>
                    <a:bodyPr/>
                    <a:lstStyle/>
                    <a:p>
                      <a:pPr>
                        <a:lnSpc>
                          <a:spcPts val="1265"/>
                        </a:lnSpc>
                        <a:spcAft>
                          <a:spcPts val="0"/>
                        </a:spcAft>
                      </a:pPr>
                      <a:r>
                        <a:rPr lang="pt-BR" sz="1600" dirty="0">
                          <a:effectLst/>
                        </a:rPr>
                        <a:t>Lei nº 8.112, de 1990</a:t>
                      </a:r>
                    </a:p>
                    <a:p>
                      <a:pPr>
                        <a:lnSpc>
                          <a:spcPts val="1265"/>
                        </a:lnSpc>
                        <a:spcAft>
                          <a:spcPts val="0"/>
                        </a:spcAft>
                      </a:pPr>
                      <a:r>
                        <a:rPr lang="pt-BR" sz="1600" dirty="0">
                          <a:effectLst/>
                        </a:rPr>
                        <a:t> </a:t>
                      </a:r>
                      <a:endParaRPr lang="pt-BR" sz="1600" dirty="0">
                        <a:effectLst/>
                        <a:latin typeface="Calibri" panose="020F0502020204030204" pitchFamily="34" charset="0"/>
                        <a:ea typeface="Calibri" panose="020F0502020204030204" pitchFamily="34" charset="0"/>
                        <a:cs typeface="font1607"/>
                      </a:endParaRPr>
                    </a:p>
                  </a:txBody>
                  <a:tcPr marL="44002" marR="44002" marT="0" marB="0" anchor="ctr"/>
                </a:tc>
                <a:tc>
                  <a:txBody>
                    <a:bodyPr/>
                    <a:lstStyle/>
                    <a:p>
                      <a:pPr>
                        <a:lnSpc>
                          <a:spcPts val="1265"/>
                        </a:lnSpc>
                        <a:spcAft>
                          <a:spcPts val="710"/>
                        </a:spcAft>
                      </a:pPr>
                      <a:r>
                        <a:rPr lang="pt-BR" sz="1400" dirty="0">
                          <a:effectLst/>
                        </a:rPr>
                        <a:t>Estatuto do Servidor Público Federal.</a:t>
                      </a:r>
                      <a:endParaRPr lang="pt-BR" sz="1400" dirty="0">
                        <a:effectLst/>
                        <a:latin typeface="Calibri" panose="020F0502020204030204" pitchFamily="34" charset="0"/>
                        <a:ea typeface="Calibri" panose="020F0502020204030204" pitchFamily="34" charset="0"/>
                        <a:cs typeface="font1607"/>
                      </a:endParaRPr>
                    </a:p>
                  </a:txBody>
                  <a:tcPr marL="44002" marR="44002" marT="0" marB="0"/>
                </a:tc>
              </a:tr>
              <a:tr h="487186">
                <a:tc>
                  <a:txBody>
                    <a:bodyPr/>
                    <a:lstStyle/>
                    <a:p>
                      <a:pPr marL="0" algn="l" defTabSz="914400" rtl="0" eaLnBrk="1" latinLnBrk="0" hangingPunct="1">
                        <a:lnSpc>
                          <a:spcPts val="1265"/>
                        </a:lnSpc>
                        <a:spcAft>
                          <a:spcPts val="0"/>
                        </a:spcAft>
                      </a:pPr>
                      <a:r>
                        <a:rPr lang="pt-BR" sz="1600" kern="1200" dirty="0">
                          <a:solidFill>
                            <a:schemeClr val="dk1"/>
                          </a:solidFill>
                          <a:effectLst/>
                          <a:latin typeface="+mn-lt"/>
                          <a:ea typeface="+mn-ea"/>
                          <a:cs typeface="+mn-cs"/>
                        </a:rPr>
                        <a:t>Lei nº 12.813, de 2013</a:t>
                      </a:r>
                    </a:p>
                  </a:txBody>
                  <a:tcPr marL="44002" marR="44002" marT="0" marB="0" anchor="ctr"/>
                </a:tc>
                <a:tc>
                  <a:txBody>
                    <a:bodyPr/>
                    <a:lstStyle/>
                    <a:p>
                      <a:pPr>
                        <a:lnSpc>
                          <a:spcPts val="1265"/>
                        </a:lnSpc>
                        <a:spcAft>
                          <a:spcPts val="710"/>
                        </a:spcAft>
                      </a:pPr>
                      <a:r>
                        <a:rPr lang="pt-BR" sz="1400">
                          <a:effectLst/>
                        </a:rPr>
                        <a:t>Dispõe sobre o conflito de interesses no exercício de cargo ou emprego do Poder Executivo federal e impedimentos posteriores ao exercício do cargo ou emprego.</a:t>
                      </a:r>
                      <a:endParaRPr lang="pt-BR" sz="1400">
                        <a:effectLst/>
                        <a:latin typeface="Calibri" panose="020F0502020204030204" pitchFamily="34" charset="0"/>
                        <a:ea typeface="Calibri" panose="020F0502020204030204" pitchFamily="34" charset="0"/>
                        <a:cs typeface="font1607"/>
                      </a:endParaRPr>
                    </a:p>
                  </a:txBody>
                  <a:tcPr marL="44002" marR="44002" marT="0" marB="0"/>
                </a:tc>
              </a:tr>
              <a:tr h="393817">
                <a:tc>
                  <a:txBody>
                    <a:bodyPr/>
                    <a:lstStyle/>
                    <a:p>
                      <a:pPr>
                        <a:lnSpc>
                          <a:spcPts val="1265"/>
                        </a:lnSpc>
                        <a:spcAft>
                          <a:spcPts val="0"/>
                        </a:spcAft>
                      </a:pPr>
                      <a:r>
                        <a:rPr lang="pt-BR" sz="1600">
                          <a:effectLst/>
                        </a:rPr>
                        <a:t>Orientação Normativa CGU nº 02, de 2014</a:t>
                      </a:r>
                      <a:endParaRPr lang="pt-BR" sz="1600">
                        <a:effectLst/>
                        <a:latin typeface="Calibri" panose="020F0502020204030204" pitchFamily="34" charset="0"/>
                        <a:ea typeface="Calibri" panose="020F0502020204030204" pitchFamily="34" charset="0"/>
                        <a:cs typeface="font1607"/>
                      </a:endParaRPr>
                    </a:p>
                  </a:txBody>
                  <a:tcPr marL="44002" marR="44002" marT="0" marB="0" anchor="ctr"/>
                </a:tc>
                <a:tc>
                  <a:txBody>
                    <a:bodyPr/>
                    <a:lstStyle/>
                    <a:p>
                      <a:pPr>
                        <a:lnSpc>
                          <a:spcPts val="1265"/>
                        </a:lnSpc>
                        <a:spcAft>
                          <a:spcPts val="710"/>
                        </a:spcAft>
                      </a:pPr>
                      <a:r>
                        <a:rPr lang="pt-BR" sz="1400">
                          <a:effectLst/>
                        </a:rPr>
                        <a:t>Dispõe sobre o exercício de atividades de magistério por agentes públicos do Poder Executivo federal</a:t>
                      </a:r>
                      <a:endParaRPr lang="pt-BR" sz="1400">
                        <a:effectLst/>
                        <a:latin typeface="Calibri" panose="020F0502020204030204" pitchFamily="34" charset="0"/>
                        <a:ea typeface="Calibri" panose="020F0502020204030204" pitchFamily="34" charset="0"/>
                        <a:cs typeface="font1607"/>
                      </a:endParaRPr>
                    </a:p>
                  </a:txBody>
                  <a:tcPr marL="44002" marR="44002" marT="0" marB="0"/>
                </a:tc>
              </a:tr>
              <a:tr h="852575">
                <a:tc>
                  <a:txBody>
                    <a:bodyPr/>
                    <a:lstStyle/>
                    <a:p>
                      <a:pPr>
                        <a:lnSpc>
                          <a:spcPts val="1265"/>
                        </a:lnSpc>
                        <a:spcAft>
                          <a:spcPts val="710"/>
                        </a:spcAft>
                      </a:pPr>
                      <a:r>
                        <a:rPr lang="pt-BR" sz="1600">
                          <a:effectLst/>
                        </a:rPr>
                        <a:t>Portaria Interministerial nº 333, de 2013</a:t>
                      </a:r>
                      <a:endParaRPr lang="pt-BR" sz="1600">
                        <a:effectLst/>
                        <a:latin typeface="Calibri" panose="020F0502020204030204" pitchFamily="34" charset="0"/>
                        <a:ea typeface="Calibri" panose="020F0502020204030204" pitchFamily="34" charset="0"/>
                        <a:cs typeface="font1607"/>
                      </a:endParaRPr>
                    </a:p>
                  </a:txBody>
                  <a:tcPr marL="44002" marR="44002" marT="0" marB="0" anchor="ctr"/>
                </a:tc>
                <a:tc>
                  <a:txBody>
                    <a:bodyPr/>
                    <a:lstStyle/>
                    <a:p>
                      <a:pPr>
                        <a:lnSpc>
                          <a:spcPts val="1265"/>
                        </a:lnSpc>
                        <a:spcAft>
                          <a:spcPts val="710"/>
                        </a:spcAft>
                      </a:pPr>
                      <a:r>
                        <a:rPr lang="pt-BR" sz="1400" dirty="0">
                          <a:effectLst/>
                        </a:rPr>
                        <a:t>Disciplina a consulta sobre a existência de conflito de interesses e o pedido de autorização para o exercício de atividade privada por servidor ou empregado público do Poder Executivo federal no âmbito da competência atribuída à Controladoria-Geral da União - CGU pelo § 1º do art. 4º e pelo art. 8º da Lei nº 12.813, de 16 de maio de 2013.</a:t>
                      </a:r>
                      <a:endParaRPr lang="pt-BR" sz="1400" dirty="0">
                        <a:effectLst/>
                        <a:latin typeface="Calibri" panose="020F0502020204030204" pitchFamily="34" charset="0"/>
                        <a:ea typeface="Calibri" panose="020F0502020204030204" pitchFamily="34" charset="0"/>
                        <a:cs typeface="font1607"/>
                      </a:endParaRPr>
                    </a:p>
                  </a:txBody>
                  <a:tcPr marL="44002" marR="44002" marT="0" marB="0"/>
                </a:tc>
              </a:tr>
              <a:tr h="393817">
                <a:tc>
                  <a:txBody>
                    <a:bodyPr/>
                    <a:lstStyle/>
                    <a:p>
                      <a:pPr>
                        <a:lnSpc>
                          <a:spcPts val="1265"/>
                        </a:lnSpc>
                        <a:spcAft>
                          <a:spcPts val="710"/>
                        </a:spcAft>
                      </a:pPr>
                      <a:r>
                        <a:rPr lang="pt-BR" sz="1600" dirty="0">
                          <a:effectLst/>
                        </a:rPr>
                        <a:t>Portaria Normativa SGP/MPOG nº 6, de 15 de junho de 2018</a:t>
                      </a:r>
                      <a:endParaRPr lang="pt-BR" sz="1600" dirty="0">
                        <a:effectLst/>
                        <a:latin typeface="Calibri" panose="020F0502020204030204" pitchFamily="34" charset="0"/>
                        <a:ea typeface="Calibri" panose="020F0502020204030204" pitchFamily="34" charset="0"/>
                        <a:cs typeface="font1607"/>
                      </a:endParaRPr>
                    </a:p>
                  </a:txBody>
                  <a:tcPr marL="44002" marR="44002" marT="0" marB="0" anchor="ctr"/>
                </a:tc>
                <a:tc>
                  <a:txBody>
                    <a:bodyPr/>
                    <a:lstStyle/>
                    <a:p>
                      <a:pPr>
                        <a:lnSpc>
                          <a:spcPts val="1265"/>
                        </a:lnSpc>
                        <a:spcAft>
                          <a:spcPts val="710"/>
                        </a:spcAft>
                      </a:pPr>
                      <a:r>
                        <a:rPr lang="pt-BR" sz="1400">
                          <a:effectLst/>
                        </a:rPr>
                        <a:t>Dispõe sobre o impedimento do exercício de administração e gerência de sociedade privada, personificada ou não, pelo servidor público federal.</a:t>
                      </a:r>
                      <a:endParaRPr lang="pt-BR" sz="1400">
                        <a:effectLst/>
                        <a:latin typeface="Calibri" panose="020F0502020204030204" pitchFamily="34" charset="0"/>
                        <a:ea typeface="Calibri" panose="020F0502020204030204" pitchFamily="34" charset="0"/>
                        <a:cs typeface="font1607"/>
                      </a:endParaRPr>
                    </a:p>
                  </a:txBody>
                  <a:tcPr marL="44002" marR="44002" marT="0" marB="0"/>
                </a:tc>
              </a:tr>
              <a:tr h="788072">
                <a:tc>
                  <a:txBody>
                    <a:bodyPr/>
                    <a:lstStyle/>
                    <a:p>
                      <a:pPr>
                        <a:lnSpc>
                          <a:spcPts val="1265"/>
                        </a:lnSpc>
                        <a:spcAft>
                          <a:spcPts val="0"/>
                        </a:spcAft>
                      </a:pPr>
                      <a:r>
                        <a:rPr lang="pt-BR" sz="1600">
                          <a:effectLst/>
                        </a:rPr>
                        <a:t> </a:t>
                      </a:r>
                    </a:p>
                    <a:p>
                      <a:pPr>
                        <a:lnSpc>
                          <a:spcPts val="1265"/>
                        </a:lnSpc>
                        <a:spcBef>
                          <a:spcPts val="1400"/>
                        </a:spcBef>
                        <a:spcAft>
                          <a:spcPts val="710"/>
                        </a:spcAft>
                      </a:pPr>
                      <a:r>
                        <a:rPr lang="pt-BR" sz="1600">
                          <a:effectLst/>
                        </a:rPr>
                        <a:t>Enunciado CCC nº 26, de 30 de janeiro de 2019</a:t>
                      </a:r>
                      <a:endParaRPr lang="pt-BR" sz="1600">
                        <a:effectLst/>
                        <a:latin typeface="Calibri" panose="020F0502020204030204" pitchFamily="34" charset="0"/>
                        <a:ea typeface="Calibri" panose="020F0502020204030204" pitchFamily="34" charset="0"/>
                        <a:cs typeface="font1607"/>
                      </a:endParaRPr>
                    </a:p>
                  </a:txBody>
                  <a:tcPr marL="44002" marR="44002" marT="0" marB="0" anchor="ctr"/>
                </a:tc>
                <a:tc>
                  <a:txBody>
                    <a:bodyPr/>
                    <a:lstStyle/>
                    <a:p>
                      <a:pPr>
                        <a:lnSpc>
                          <a:spcPts val="1265"/>
                        </a:lnSpc>
                        <a:spcAft>
                          <a:spcPts val="710"/>
                        </a:spcAft>
                      </a:pPr>
                      <a:r>
                        <a:rPr lang="pt-BR" sz="1400">
                          <a:effectLst/>
                        </a:rPr>
                        <a:t>Dispõe que a proibição ao exercício do comércio prevista no art. 117, X, da Lei nº 8.112, de 1990, veda a atuação do servidor público federal como empresário individual ou como administrador de Eireli.</a:t>
                      </a:r>
                      <a:endParaRPr lang="pt-BR" sz="1400">
                        <a:effectLst/>
                        <a:latin typeface="Calibri" panose="020F0502020204030204" pitchFamily="34" charset="0"/>
                        <a:ea typeface="Calibri" panose="020F0502020204030204" pitchFamily="34" charset="0"/>
                        <a:cs typeface="font1607"/>
                      </a:endParaRPr>
                    </a:p>
                  </a:txBody>
                  <a:tcPr marL="44002" marR="44002" marT="0" marB="0"/>
                </a:tc>
              </a:tr>
              <a:tr h="1339761">
                <a:tc>
                  <a:txBody>
                    <a:bodyPr/>
                    <a:lstStyle/>
                    <a:p>
                      <a:pPr>
                        <a:lnSpc>
                          <a:spcPts val="1265"/>
                        </a:lnSpc>
                        <a:spcAft>
                          <a:spcPts val="710"/>
                        </a:spcAft>
                      </a:pPr>
                      <a:r>
                        <a:rPr lang="pt-BR" sz="1600">
                          <a:effectLst/>
                        </a:rPr>
                        <a:t>Instrução Normativa SGP/SEDGG/ME Nº 34, de 24 de março de 2021</a:t>
                      </a:r>
                      <a:endParaRPr lang="pt-BR" sz="1600">
                        <a:effectLst/>
                        <a:latin typeface="Calibri" panose="020F0502020204030204" pitchFamily="34" charset="0"/>
                        <a:ea typeface="Calibri" panose="020F0502020204030204" pitchFamily="34" charset="0"/>
                        <a:cs typeface="font1607"/>
                      </a:endParaRPr>
                    </a:p>
                  </a:txBody>
                  <a:tcPr marL="44002" marR="44002" marT="0" marB="0" anchor="ctr"/>
                </a:tc>
                <a:tc>
                  <a:txBody>
                    <a:bodyPr/>
                    <a:lstStyle/>
                    <a:p>
                      <a:pPr>
                        <a:lnSpc>
                          <a:spcPts val="1265"/>
                        </a:lnSpc>
                        <a:spcAft>
                          <a:spcPts val="710"/>
                        </a:spcAft>
                      </a:pPr>
                      <a:r>
                        <a:rPr lang="pt-BR" sz="1400">
                          <a:effectLst/>
                        </a:rPr>
                        <a:t>Estabelece orientações aos órgãos e entidades integrantes do Sistema de Pessoal Civil da Administração Federal – Sipec – quanto aos procedimentos a serem observados para a concessão de licenças para acompanhamento de cônjuge ou companheiro, para atividade política e para tratar de interesses particulares, de que trata a Lei nº 8.112, de 11 de dezembro de 1990. A norma determina que o servidor que solicitar a licença para tratar de interesses particulares com o objetivo de exercício de atividades privadas deverá observar as disposições da LCI..</a:t>
                      </a:r>
                      <a:endParaRPr lang="pt-BR" sz="1400">
                        <a:effectLst/>
                        <a:latin typeface="Calibri" panose="020F0502020204030204" pitchFamily="34" charset="0"/>
                        <a:ea typeface="Calibri" panose="020F0502020204030204" pitchFamily="34" charset="0"/>
                        <a:cs typeface="font1607"/>
                      </a:endParaRPr>
                    </a:p>
                  </a:txBody>
                  <a:tcPr marL="44002" marR="44002" marT="0" marB="0"/>
                </a:tc>
              </a:tr>
              <a:tr h="608982">
                <a:tc>
                  <a:txBody>
                    <a:bodyPr/>
                    <a:lstStyle/>
                    <a:p>
                      <a:pPr>
                        <a:lnSpc>
                          <a:spcPts val="1265"/>
                        </a:lnSpc>
                        <a:spcAft>
                          <a:spcPts val="710"/>
                        </a:spcAft>
                      </a:pPr>
                      <a:r>
                        <a:rPr lang="pt-BR" sz="1600" dirty="0">
                          <a:effectLst/>
                        </a:rPr>
                        <a:t>Decreto nº 10.889, de 2021</a:t>
                      </a:r>
                      <a:endParaRPr lang="pt-BR" sz="1600" dirty="0">
                        <a:effectLst/>
                        <a:latin typeface="Calibri" panose="020F0502020204030204" pitchFamily="34" charset="0"/>
                        <a:ea typeface="Calibri" panose="020F0502020204030204" pitchFamily="34" charset="0"/>
                        <a:cs typeface="font1607"/>
                      </a:endParaRPr>
                    </a:p>
                  </a:txBody>
                  <a:tcPr marL="44002" marR="44002" marT="0" marB="0" anchor="ctr"/>
                </a:tc>
                <a:tc>
                  <a:txBody>
                    <a:bodyPr/>
                    <a:lstStyle/>
                    <a:p>
                      <a:pPr>
                        <a:lnSpc>
                          <a:spcPts val="1265"/>
                        </a:lnSpc>
                        <a:spcAft>
                          <a:spcPts val="710"/>
                        </a:spcAft>
                      </a:pPr>
                      <a:r>
                        <a:rPr lang="pt-BR" sz="1400" dirty="0">
                          <a:effectLst/>
                        </a:rPr>
                        <a:t>Regulamenta o inciso VI do caput do art. 5º e o art. 11 da Lei nº 12.813, de 16 de maio de 2013, dispõe sobre a divulgação da agenda de compromissos públicos e institui o Sistema Eletrônico de Agendas do Poder Executivo federal - e- Agendas.</a:t>
                      </a:r>
                      <a:endParaRPr lang="pt-BR" sz="1400" dirty="0">
                        <a:effectLst/>
                        <a:latin typeface="Calibri" panose="020F0502020204030204" pitchFamily="34" charset="0"/>
                        <a:ea typeface="Calibri" panose="020F0502020204030204" pitchFamily="34" charset="0"/>
                        <a:cs typeface="font1607"/>
                      </a:endParaRPr>
                    </a:p>
                  </a:txBody>
                  <a:tcPr marL="44002" marR="44002" marT="0" marB="0"/>
                </a:tc>
              </a:tr>
            </a:tbl>
          </a:graphicData>
        </a:graphic>
      </p:graphicFrame>
    </p:spTree>
    <p:extLst>
      <p:ext uri="{BB962C8B-B14F-4D97-AF65-F5344CB8AC3E}">
        <p14:creationId xmlns:p14="http://schemas.microsoft.com/office/powerpoint/2010/main" val="269451539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Espaço Reservado para Conteúdo 9"/>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120998" y="1017646"/>
            <a:ext cx="6954220" cy="609685"/>
          </a:xfrm>
        </p:spPr>
      </p:pic>
      <p:graphicFrame>
        <p:nvGraphicFramePr>
          <p:cNvPr id="4" name="Tabela 3"/>
          <p:cNvGraphicFramePr>
            <a:graphicFrameLocks noGrp="1"/>
          </p:cNvGraphicFramePr>
          <p:nvPr>
            <p:extLst>
              <p:ext uri="{D42A27DB-BD31-4B8C-83A1-F6EECF244321}">
                <p14:modId xmlns:p14="http://schemas.microsoft.com/office/powerpoint/2010/main" val="167138405"/>
              </p:ext>
            </p:extLst>
          </p:nvPr>
        </p:nvGraphicFramePr>
        <p:xfrm>
          <a:off x="2451463" y="2034861"/>
          <a:ext cx="6293291" cy="3412899"/>
        </p:xfrm>
        <a:graphic>
          <a:graphicData uri="http://schemas.openxmlformats.org/drawingml/2006/table">
            <a:tbl>
              <a:tblPr/>
              <a:tblGrid>
                <a:gridCol w="3919065"/>
                <a:gridCol w="2374226"/>
              </a:tblGrid>
              <a:tr h="487557">
                <a:tc>
                  <a:txBody>
                    <a:bodyPr/>
                    <a:lstStyle/>
                    <a:p>
                      <a:pPr marL="38100" marR="38100" algn="ctr">
                        <a:lnSpc>
                          <a:spcPct val="200000"/>
                        </a:lnSpc>
                        <a:spcAft>
                          <a:spcPts val="0"/>
                        </a:spcAft>
                      </a:pPr>
                      <a:r>
                        <a:rPr lang="pt-BR" sz="1600" b="1" dirty="0">
                          <a:solidFill>
                            <a:srgbClr val="000000"/>
                          </a:solidFill>
                          <a:effectLst/>
                          <a:latin typeface="Arial" panose="020B0604020202020204" pitchFamily="34" charset="0"/>
                          <a:ea typeface="Times New Roman" panose="02020603050405020304" pitchFamily="18" charset="0"/>
                          <a:cs typeface="font1607"/>
                        </a:rPr>
                        <a:t>Marcus </a:t>
                      </a:r>
                      <a:r>
                        <a:rPr lang="pt-BR" sz="1600" b="1" dirty="0" err="1">
                          <a:solidFill>
                            <a:srgbClr val="000000"/>
                          </a:solidFill>
                          <a:effectLst/>
                          <a:latin typeface="Arial" panose="020B0604020202020204" pitchFamily="34" charset="0"/>
                          <a:ea typeface="Times New Roman" panose="02020603050405020304" pitchFamily="18" charset="0"/>
                          <a:cs typeface="font1607"/>
                        </a:rPr>
                        <a:t>Vinnicius</a:t>
                      </a:r>
                      <a:r>
                        <a:rPr lang="pt-BR" sz="1600" b="1" dirty="0">
                          <a:solidFill>
                            <a:srgbClr val="000000"/>
                          </a:solidFill>
                          <a:effectLst/>
                          <a:latin typeface="Arial" panose="020B0604020202020204" pitchFamily="34" charset="0"/>
                          <a:ea typeface="Times New Roman" panose="02020603050405020304" pitchFamily="18" charset="0"/>
                          <a:cs typeface="font1607"/>
                        </a:rPr>
                        <a:t> Soares Dias</a:t>
                      </a:r>
                      <a:endParaRPr lang="pt-BR" sz="1400" dirty="0">
                        <a:effectLst/>
                        <a:latin typeface="Calibri" panose="020F0502020204030204" pitchFamily="34" charset="0"/>
                        <a:ea typeface="Calibri" panose="020F0502020204030204" pitchFamily="34" charset="0"/>
                        <a:cs typeface="font1607"/>
                      </a:endParaRPr>
                    </a:p>
                  </a:txBody>
                  <a:tcPr marL="0" marR="0" marT="0" marB="0" anchor="ctr">
                    <a:lnL>
                      <a:noFill/>
                    </a:lnL>
                    <a:lnR>
                      <a:noFill/>
                    </a:lnR>
                    <a:lnT>
                      <a:noFill/>
                    </a:lnT>
                    <a:lnB>
                      <a:noFill/>
                    </a:lnB>
                    <a:solidFill>
                      <a:srgbClr val="FFFFFF"/>
                    </a:solidFill>
                  </a:tcPr>
                </a:tc>
                <a:tc>
                  <a:txBody>
                    <a:bodyPr/>
                    <a:lstStyle/>
                    <a:p>
                      <a:pPr marL="38100" marR="38100" algn="ctr">
                        <a:lnSpc>
                          <a:spcPct val="200000"/>
                        </a:lnSpc>
                        <a:spcAft>
                          <a:spcPts val="0"/>
                        </a:spcAft>
                      </a:pPr>
                      <a:r>
                        <a:rPr lang="pt-BR" sz="1600">
                          <a:solidFill>
                            <a:srgbClr val="000000"/>
                          </a:solidFill>
                          <a:effectLst/>
                          <a:latin typeface="Arial" panose="020B0604020202020204" pitchFamily="34" charset="0"/>
                          <a:ea typeface="Times New Roman" panose="02020603050405020304" pitchFamily="18" charset="0"/>
                          <a:cs typeface="font1607"/>
                        </a:rPr>
                        <a:t>1º Titular- Presidente</a:t>
                      </a:r>
                      <a:endParaRPr lang="pt-BR" sz="1400">
                        <a:effectLst/>
                        <a:latin typeface="Calibri" panose="020F0502020204030204" pitchFamily="34" charset="0"/>
                        <a:ea typeface="Calibri" panose="020F0502020204030204" pitchFamily="34" charset="0"/>
                        <a:cs typeface="font1607"/>
                      </a:endParaRPr>
                    </a:p>
                  </a:txBody>
                  <a:tcPr marL="0" marR="0" marT="0" marB="0" anchor="ctr">
                    <a:lnL>
                      <a:noFill/>
                    </a:lnL>
                    <a:lnR>
                      <a:noFill/>
                    </a:lnR>
                    <a:lnT>
                      <a:noFill/>
                    </a:lnT>
                    <a:lnB>
                      <a:noFill/>
                    </a:lnB>
                    <a:solidFill>
                      <a:srgbClr val="FFFFFF"/>
                    </a:solidFill>
                  </a:tcPr>
                </a:tc>
              </a:tr>
              <a:tr h="487557">
                <a:tc>
                  <a:txBody>
                    <a:bodyPr/>
                    <a:lstStyle/>
                    <a:p>
                      <a:pPr marL="38100" marR="38100" algn="ctr">
                        <a:lnSpc>
                          <a:spcPct val="200000"/>
                        </a:lnSpc>
                        <a:spcAft>
                          <a:spcPts val="0"/>
                        </a:spcAft>
                      </a:pPr>
                      <a:r>
                        <a:rPr lang="pt-BR" sz="1600" b="1">
                          <a:solidFill>
                            <a:srgbClr val="000000"/>
                          </a:solidFill>
                          <a:effectLst/>
                          <a:latin typeface="Arial" panose="020B0604020202020204" pitchFamily="34" charset="0"/>
                          <a:ea typeface="Times New Roman" panose="02020603050405020304" pitchFamily="18" charset="0"/>
                          <a:cs typeface="font1607"/>
                        </a:rPr>
                        <a:t>Georgia Maria Feitosa e Paiva</a:t>
                      </a:r>
                      <a:endParaRPr lang="pt-BR" sz="1400">
                        <a:effectLst/>
                        <a:latin typeface="Calibri" panose="020F0502020204030204" pitchFamily="34" charset="0"/>
                        <a:ea typeface="Calibri" panose="020F0502020204030204" pitchFamily="34" charset="0"/>
                        <a:cs typeface="font1607"/>
                      </a:endParaRPr>
                    </a:p>
                  </a:txBody>
                  <a:tcPr marL="0" marR="0" marT="0" marB="0" anchor="ctr">
                    <a:lnL>
                      <a:noFill/>
                    </a:lnL>
                    <a:lnR>
                      <a:noFill/>
                    </a:lnR>
                    <a:lnT>
                      <a:noFill/>
                    </a:lnT>
                    <a:lnB>
                      <a:noFill/>
                    </a:lnB>
                    <a:solidFill>
                      <a:srgbClr val="FFFFFF"/>
                    </a:solidFill>
                  </a:tcPr>
                </a:tc>
                <a:tc>
                  <a:txBody>
                    <a:bodyPr/>
                    <a:lstStyle/>
                    <a:p>
                      <a:pPr marL="38100" marR="38100" algn="ctr">
                        <a:lnSpc>
                          <a:spcPct val="200000"/>
                        </a:lnSpc>
                        <a:spcAft>
                          <a:spcPts val="0"/>
                        </a:spcAft>
                      </a:pPr>
                      <a:r>
                        <a:rPr lang="pt-BR" sz="1600">
                          <a:solidFill>
                            <a:srgbClr val="000000"/>
                          </a:solidFill>
                          <a:effectLst/>
                          <a:latin typeface="Arial" panose="020B0604020202020204" pitchFamily="34" charset="0"/>
                          <a:ea typeface="Times New Roman" panose="02020603050405020304" pitchFamily="18" charset="0"/>
                          <a:cs typeface="font1607"/>
                        </a:rPr>
                        <a:t>Suplente</a:t>
                      </a:r>
                      <a:endParaRPr lang="pt-BR" sz="1400">
                        <a:effectLst/>
                        <a:latin typeface="Calibri" panose="020F0502020204030204" pitchFamily="34" charset="0"/>
                        <a:ea typeface="Calibri" panose="020F0502020204030204" pitchFamily="34" charset="0"/>
                        <a:cs typeface="font1607"/>
                      </a:endParaRPr>
                    </a:p>
                  </a:txBody>
                  <a:tcPr marL="0" marR="0" marT="0" marB="0" anchor="ctr">
                    <a:lnL>
                      <a:noFill/>
                    </a:lnL>
                    <a:lnR>
                      <a:noFill/>
                    </a:lnR>
                    <a:lnT>
                      <a:noFill/>
                    </a:lnT>
                    <a:lnB>
                      <a:noFill/>
                    </a:lnB>
                    <a:solidFill>
                      <a:srgbClr val="FFFFFF"/>
                    </a:solidFill>
                  </a:tcPr>
                </a:tc>
              </a:tr>
              <a:tr h="487557">
                <a:tc>
                  <a:txBody>
                    <a:bodyPr/>
                    <a:lstStyle/>
                    <a:p>
                      <a:pPr marL="38100" marR="38100" algn="ctr">
                        <a:lnSpc>
                          <a:spcPct val="200000"/>
                        </a:lnSpc>
                        <a:spcAft>
                          <a:spcPts val="0"/>
                        </a:spcAft>
                      </a:pPr>
                      <a:r>
                        <a:rPr lang="pt-BR" sz="1600" b="1" dirty="0">
                          <a:solidFill>
                            <a:srgbClr val="000000"/>
                          </a:solidFill>
                          <a:effectLst/>
                          <a:latin typeface="Arial" panose="020B0604020202020204" pitchFamily="34" charset="0"/>
                          <a:ea typeface="Times New Roman" panose="02020603050405020304" pitchFamily="18" charset="0"/>
                          <a:cs typeface="font1607"/>
                        </a:rPr>
                        <a:t>Karla Mayara Florentino Fernandes</a:t>
                      </a:r>
                      <a:endParaRPr lang="pt-BR" sz="1400" dirty="0">
                        <a:effectLst/>
                        <a:latin typeface="Calibri" panose="020F0502020204030204" pitchFamily="34" charset="0"/>
                        <a:ea typeface="Calibri" panose="020F0502020204030204" pitchFamily="34" charset="0"/>
                        <a:cs typeface="font1607"/>
                      </a:endParaRPr>
                    </a:p>
                  </a:txBody>
                  <a:tcPr marL="0" marR="0" marT="0" marB="0" anchor="ctr">
                    <a:lnL>
                      <a:noFill/>
                    </a:lnL>
                    <a:lnR>
                      <a:noFill/>
                    </a:lnR>
                    <a:lnT>
                      <a:noFill/>
                    </a:lnT>
                    <a:lnB>
                      <a:noFill/>
                    </a:lnB>
                    <a:solidFill>
                      <a:srgbClr val="FFFFFF"/>
                    </a:solidFill>
                  </a:tcPr>
                </a:tc>
                <a:tc>
                  <a:txBody>
                    <a:bodyPr/>
                    <a:lstStyle/>
                    <a:p>
                      <a:pPr marL="38100" marR="38100" algn="ctr">
                        <a:lnSpc>
                          <a:spcPct val="200000"/>
                        </a:lnSpc>
                        <a:spcAft>
                          <a:spcPts val="0"/>
                        </a:spcAft>
                      </a:pPr>
                      <a:r>
                        <a:rPr lang="pt-BR" sz="1600">
                          <a:solidFill>
                            <a:srgbClr val="000000"/>
                          </a:solidFill>
                          <a:effectLst/>
                          <a:latin typeface="Arial" panose="020B0604020202020204" pitchFamily="34" charset="0"/>
                          <a:ea typeface="Times New Roman" panose="02020603050405020304" pitchFamily="18" charset="0"/>
                          <a:cs typeface="font1607"/>
                        </a:rPr>
                        <a:t>2º Titular</a:t>
                      </a:r>
                      <a:endParaRPr lang="pt-BR" sz="1400">
                        <a:effectLst/>
                        <a:latin typeface="Calibri" panose="020F0502020204030204" pitchFamily="34" charset="0"/>
                        <a:ea typeface="Calibri" panose="020F0502020204030204" pitchFamily="34" charset="0"/>
                        <a:cs typeface="font1607"/>
                      </a:endParaRPr>
                    </a:p>
                  </a:txBody>
                  <a:tcPr marL="0" marR="0" marT="0" marB="0" anchor="ctr">
                    <a:lnL>
                      <a:noFill/>
                    </a:lnL>
                    <a:lnR>
                      <a:noFill/>
                    </a:lnR>
                    <a:lnT>
                      <a:noFill/>
                    </a:lnT>
                    <a:lnB>
                      <a:noFill/>
                    </a:lnB>
                    <a:solidFill>
                      <a:srgbClr val="FFFFFF"/>
                    </a:solidFill>
                  </a:tcPr>
                </a:tc>
              </a:tr>
              <a:tr h="487557">
                <a:tc>
                  <a:txBody>
                    <a:bodyPr/>
                    <a:lstStyle/>
                    <a:p>
                      <a:pPr marL="38100" marR="38100" algn="ctr">
                        <a:lnSpc>
                          <a:spcPct val="200000"/>
                        </a:lnSpc>
                        <a:spcAft>
                          <a:spcPts val="0"/>
                        </a:spcAft>
                      </a:pPr>
                      <a:r>
                        <a:rPr lang="pt-BR" sz="1600" b="1">
                          <a:solidFill>
                            <a:srgbClr val="000000"/>
                          </a:solidFill>
                          <a:effectLst/>
                          <a:latin typeface="Arial" panose="020B0604020202020204" pitchFamily="34" charset="0"/>
                          <a:ea typeface="Times New Roman" panose="02020603050405020304" pitchFamily="18" charset="0"/>
                          <a:cs typeface="font1607"/>
                        </a:rPr>
                        <a:t>Virginia Cavalcante Coelho</a:t>
                      </a:r>
                      <a:endParaRPr lang="pt-BR" sz="1400">
                        <a:effectLst/>
                        <a:latin typeface="Calibri" panose="020F0502020204030204" pitchFamily="34" charset="0"/>
                        <a:ea typeface="Calibri" panose="020F0502020204030204" pitchFamily="34" charset="0"/>
                        <a:cs typeface="font1607"/>
                      </a:endParaRPr>
                    </a:p>
                  </a:txBody>
                  <a:tcPr marL="0" marR="0" marT="0" marB="0" anchor="ctr">
                    <a:lnL>
                      <a:noFill/>
                    </a:lnL>
                    <a:lnR>
                      <a:noFill/>
                    </a:lnR>
                    <a:lnT>
                      <a:noFill/>
                    </a:lnT>
                    <a:lnB>
                      <a:noFill/>
                    </a:lnB>
                    <a:solidFill>
                      <a:srgbClr val="FFFFFF"/>
                    </a:solidFill>
                  </a:tcPr>
                </a:tc>
                <a:tc>
                  <a:txBody>
                    <a:bodyPr/>
                    <a:lstStyle/>
                    <a:p>
                      <a:pPr marL="38100" marR="38100" algn="ctr">
                        <a:lnSpc>
                          <a:spcPct val="200000"/>
                        </a:lnSpc>
                        <a:spcAft>
                          <a:spcPts val="0"/>
                        </a:spcAft>
                      </a:pPr>
                      <a:r>
                        <a:rPr lang="pt-BR" sz="1600">
                          <a:solidFill>
                            <a:srgbClr val="000000"/>
                          </a:solidFill>
                          <a:effectLst/>
                          <a:latin typeface="Arial" panose="020B0604020202020204" pitchFamily="34" charset="0"/>
                          <a:ea typeface="Times New Roman" panose="02020603050405020304" pitchFamily="18" charset="0"/>
                          <a:cs typeface="font1607"/>
                        </a:rPr>
                        <a:t>Suplente</a:t>
                      </a:r>
                      <a:endParaRPr lang="pt-BR" sz="1400">
                        <a:effectLst/>
                        <a:latin typeface="Calibri" panose="020F0502020204030204" pitchFamily="34" charset="0"/>
                        <a:ea typeface="Calibri" panose="020F0502020204030204" pitchFamily="34" charset="0"/>
                        <a:cs typeface="font1607"/>
                      </a:endParaRPr>
                    </a:p>
                  </a:txBody>
                  <a:tcPr marL="0" marR="0" marT="0" marB="0" anchor="ctr">
                    <a:lnL>
                      <a:noFill/>
                    </a:lnL>
                    <a:lnR>
                      <a:noFill/>
                    </a:lnR>
                    <a:lnT>
                      <a:noFill/>
                    </a:lnT>
                    <a:lnB>
                      <a:noFill/>
                    </a:lnB>
                    <a:solidFill>
                      <a:srgbClr val="FFFFFF"/>
                    </a:solidFill>
                  </a:tcPr>
                </a:tc>
              </a:tr>
              <a:tr h="487557">
                <a:tc>
                  <a:txBody>
                    <a:bodyPr/>
                    <a:lstStyle/>
                    <a:p>
                      <a:pPr marL="38100" marR="38100" algn="ctr">
                        <a:lnSpc>
                          <a:spcPct val="200000"/>
                        </a:lnSpc>
                        <a:spcAft>
                          <a:spcPts val="0"/>
                        </a:spcAft>
                      </a:pPr>
                      <a:r>
                        <a:rPr lang="pt-BR" sz="1600" b="1">
                          <a:solidFill>
                            <a:srgbClr val="000000"/>
                          </a:solidFill>
                          <a:effectLst/>
                          <a:latin typeface="Arial" panose="020B0604020202020204" pitchFamily="34" charset="0"/>
                          <a:ea typeface="Times New Roman" panose="02020603050405020304" pitchFamily="18" charset="0"/>
                          <a:cs typeface="font1607"/>
                        </a:rPr>
                        <a:t>Cleber Daniel Lambert da Silva</a:t>
                      </a:r>
                      <a:endParaRPr lang="pt-BR" sz="1400">
                        <a:effectLst/>
                        <a:latin typeface="Calibri" panose="020F0502020204030204" pitchFamily="34" charset="0"/>
                        <a:ea typeface="Calibri" panose="020F0502020204030204" pitchFamily="34" charset="0"/>
                        <a:cs typeface="font1607"/>
                      </a:endParaRPr>
                    </a:p>
                  </a:txBody>
                  <a:tcPr marL="0" marR="0" marT="0" marB="0" anchor="ctr">
                    <a:lnL>
                      <a:noFill/>
                    </a:lnL>
                    <a:lnR>
                      <a:noFill/>
                    </a:lnR>
                    <a:lnT>
                      <a:noFill/>
                    </a:lnT>
                    <a:lnB>
                      <a:noFill/>
                    </a:lnB>
                    <a:solidFill>
                      <a:srgbClr val="FFFFFF"/>
                    </a:solidFill>
                  </a:tcPr>
                </a:tc>
                <a:tc>
                  <a:txBody>
                    <a:bodyPr/>
                    <a:lstStyle/>
                    <a:p>
                      <a:pPr marL="38100" marR="38100" algn="ctr">
                        <a:lnSpc>
                          <a:spcPct val="200000"/>
                        </a:lnSpc>
                        <a:spcAft>
                          <a:spcPts val="0"/>
                        </a:spcAft>
                      </a:pPr>
                      <a:r>
                        <a:rPr lang="pt-BR" sz="1600">
                          <a:solidFill>
                            <a:srgbClr val="000000"/>
                          </a:solidFill>
                          <a:effectLst/>
                          <a:latin typeface="Arial" panose="020B0604020202020204" pitchFamily="34" charset="0"/>
                          <a:ea typeface="Times New Roman" panose="02020603050405020304" pitchFamily="18" charset="0"/>
                          <a:cs typeface="font1607"/>
                        </a:rPr>
                        <a:t>3º Titular</a:t>
                      </a:r>
                      <a:endParaRPr lang="pt-BR" sz="1400">
                        <a:effectLst/>
                        <a:latin typeface="Calibri" panose="020F0502020204030204" pitchFamily="34" charset="0"/>
                        <a:ea typeface="Calibri" panose="020F0502020204030204" pitchFamily="34" charset="0"/>
                        <a:cs typeface="font1607"/>
                      </a:endParaRPr>
                    </a:p>
                  </a:txBody>
                  <a:tcPr marL="0" marR="0" marT="0" marB="0" anchor="ctr">
                    <a:lnL>
                      <a:noFill/>
                    </a:lnL>
                    <a:lnR>
                      <a:noFill/>
                    </a:lnR>
                    <a:lnT>
                      <a:noFill/>
                    </a:lnT>
                    <a:lnB>
                      <a:noFill/>
                    </a:lnB>
                    <a:solidFill>
                      <a:srgbClr val="FFFFFF"/>
                    </a:solidFill>
                  </a:tcPr>
                </a:tc>
              </a:tr>
              <a:tr h="487557">
                <a:tc>
                  <a:txBody>
                    <a:bodyPr/>
                    <a:lstStyle/>
                    <a:p>
                      <a:pPr marL="38100" marR="38100" algn="ctr">
                        <a:lnSpc>
                          <a:spcPct val="200000"/>
                        </a:lnSpc>
                        <a:spcAft>
                          <a:spcPts val="0"/>
                        </a:spcAft>
                      </a:pPr>
                      <a:r>
                        <a:rPr lang="pt-BR" sz="1600" b="1">
                          <a:solidFill>
                            <a:srgbClr val="000000"/>
                          </a:solidFill>
                          <a:effectLst/>
                          <a:latin typeface="Arial" panose="020B0604020202020204" pitchFamily="34" charset="0"/>
                          <a:ea typeface="Times New Roman" panose="02020603050405020304" pitchFamily="18" charset="0"/>
                          <a:cs typeface="font1607"/>
                        </a:rPr>
                        <a:t>Antonio Marcelo Cavalcanti Novaes</a:t>
                      </a:r>
                      <a:endParaRPr lang="pt-BR" sz="1400">
                        <a:effectLst/>
                        <a:latin typeface="Calibri" panose="020F0502020204030204" pitchFamily="34" charset="0"/>
                        <a:ea typeface="Calibri" panose="020F0502020204030204" pitchFamily="34" charset="0"/>
                        <a:cs typeface="font1607"/>
                      </a:endParaRPr>
                    </a:p>
                  </a:txBody>
                  <a:tcPr marL="0" marR="0" marT="0" marB="0" anchor="ctr">
                    <a:lnL>
                      <a:noFill/>
                    </a:lnL>
                    <a:lnR>
                      <a:noFill/>
                    </a:lnR>
                    <a:lnT>
                      <a:noFill/>
                    </a:lnT>
                    <a:lnB>
                      <a:noFill/>
                    </a:lnB>
                    <a:solidFill>
                      <a:srgbClr val="FFFFFF"/>
                    </a:solidFill>
                  </a:tcPr>
                </a:tc>
                <a:tc>
                  <a:txBody>
                    <a:bodyPr/>
                    <a:lstStyle/>
                    <a:p>
                      <a:pPr marL="38100" marR="38100" algn="ctr">
                        <a:lnSpc>
                          <a:spcPct val="200000"/>
                        </a:lnSpc>
                        <a:spcAft>
                          <a:spcPts val="0"/>
                        </a:spcAft>
                      </a:pPr>
                      <a:r>
                        <a:rPr lang="pt-BR" sz="1600">
                          <a:solidFill>
                            <a:srgbClr val="000000"/>
                          </a:solidFill>
                          <a:effectLst/>
                          <a:latin typeface="Arial" panose="020B0604020202020204" pitchFamily="34" charset="0"/>
                          <a:ea typeface="Times New Roman" panose="02020603050405020304" pitchFamily="18" charset="0"/>
                          <a:cs typeface="font1607"/>
                        </a:rPr>
                        <a:t>Suplente</a:t>
                      </a:r>
                      <a:endParaRPr lang="pt-BR" sz="1400">
                        <a:effectLst/>
                        <a:latin typeface="Calibri" panose="020F0502020204030204" pitchFamily="34" charset="0"/>
                        <a:ea typeface="Calibri" panose="020F0502020204030204" pitchFamily="34" charset="0"/>
                        <a:cs typeface="font1607"/>
                      </a:endParaRPr>
                    </a:p>
                  </a:txBody>
                  <a:tcPr marL="0" marR="0" marT="0" marB="0" anchor="ctr">
                    <a:lnL>
                      <a:noFill/>
                    </a:lnL>
                    <a:lnR>
                      <a:noFill/>
                    </a:lnR>
                    <a:lnT>
                      <a:noFill/>
                    </a:lnT>
                    <a:lnB>
                      <a:noFill/>
                    </a:lnB>
                    <a:solidFill>
                      <a:srgbClr val="FFFFFF"/>
                    </a:solidFill>
                  </a:tcPr>
                </a:tc>
              </a:tr>
              <a:tr h="487557">
                <a:tc>
                  <a:txBody>
                    <a:bodyPr/>
                    <a:lstStyle/>
                    <a:p>
                      <a:pPr marL="38100" marR="38100" algn="ctr">
                        <a:lnSpc>
                          <a:spcPct val="200000"/>
                        </a:lnSpc>
                        <a:spcAft>
                          <a:spcPts val="0"/>
                        </a:spcAft>
                      </a:pPr>
                      <a:r>
                        <a:rPr lang="pt-BR" sz="1600" b="1">
                          <a:solidFill>
                            <a:srgbClr val="000000"/>
                          </a:solidFill>
                          <a:effectLst/>
                          <a:latin typeface="Arial" panose="020B0604020202020204" pitchFamily="34" charset="0"/>
                          <a:ea typeface="Times New Roman" panose="02020603050405020304" pitchFamily="18" charset="0"/>
                          <a:cs typeface="font1607"/>
                        </a:rPr>
                        <a:t>Josely de Sousa Alves</a:t>
                      </a:r>
                      <a:endParaRPr lang="pt-BR" sz="1400">
                        <a:effectLst/>
                        <a:latin typeface="Calibri" panose="020F0502020204030204" pitchFamily="34" charset="0"/>
                        <a:ea typeface="Calibri" panose="020F0502020204030204" pitchFamily="34" charset="0"/>
                        <a:cs typeface="font1607"/>
                      </a:endParaRPr>
                    </a:p>
                  </a:txBody>
                  <a:tcPr marL="0" marR="0" marT="0" marB="0" anchor="ctr">
                    <a:lnL>
                      <a:noFill/>
                    </a:lnL>
                    <a:lnR>
                      <a:noFill/>
                    </a:lnR>
                    <a:lnT>
                      <a:noFill/>
                    </a:lnT>
                    <a:lnB>
                      <a:noFill/>
                    </a:lnB>
                    <a:solidFill>
                      <a:srgbClr val="FFFFFF"/>
                    </a:solidFill>
                  </a:tcPr>
                </a:tc>
                <a:tc>
                  <a:txBody>
                    <a:bodyPr/>
                    <a:lstStyle/>
                    <a:p>
                      <a:pPr marL="38100" marR="38100" algn="ctr">
                        <a:lnSpc>
                          <a:spcPct val="200000"/>
                        </a:lnSpc>
                        <a:spcAft>
                          <a:spcPts val="0"/>
                        </a:spcAft>
                      </a:pPr>
                      <a:r>
                        <a:rPr lang="pt-BR" sz="1600" dirty="0">
                          <a:solidFill>
                            <a:srgbClr val="000000"/>
                          </a:solidFill>
                          <a:effectLst/>
                          <a:latin typeface="Arial" panose="020B0604020202020204" pitchFamily="34" charset="0"/>
                          <a:ea typeface="Times New Roman" panose="02020603050405020304" pitchFamily="18" charset="0"/>
                          <a:cs typeface="font1607"/>
                        </a:rPr>
                        <a:t>Secretária Executiva</a:t>
                      </a:r>
                      <a:endParaRPr lang="pt-BR" sz="1400" dirty="0">
                        <a:effectLst/>
                        <a:latin typeface="Calibri" panose="020F0502020204030204" pitchFamily="34" charset="0"/>
                        <a:ea typeface="Calibri" panose="020F0502020204030204" pitchFamily="34" charset="0"/>
                        <a:cs typeface="font1607"/>
                      </a:endParaRPr>
                    </a:p>
                  </a:txBody>
                  <a:tcPr marL="0" marR="0" marT="0" marB="0" anchor="ctr">
                    <a:lnL>
                      <a:noFill/>
                    </a:lnL>
                    <a:lnR>
                      <a:noFill/>
                    </a:lnR>
                    <a:lnT>
                      <a:noFill/>
                    </a:lnT>
                    <a:lnB>
                      <a:noFill/>
                    </a:lnB>
                    <a:solidFill>
                      <a:srgbClr val="FFFFFF"/>
                    </a:solidFill>
                  </a:tcPr>
                </a:tc>
              </a:tr>
            </a:tbl>
          </a:graphicData>
        </a:graphic>
      </p:graphicFrame>
    </p:spTree>
    <p:extLst>
      <p:ext uri="{BB962C8B-B14F-4D97-AF65-F5344CB8AC3E}">
        <p14:creationId xmlns:p14="http://schemas.microsoft.com/office/powerpoint/2010/main" val="390037067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Espaço Reservado para Conteúdo 9"/>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120998" y="1017646"/>
            <a:ext cx="6954220" cy="609685"/>
          </a:xfrm>
        </p:spPr>
      </p:pic>
      <p:sp>
        <p:nvSpPr>
          <p:cNvPr id="2" name="Retângulo 1"/>
          <p:cNvSpPr/>
          <p:nvPr/>
        </p:nvSpPr>
        <p:spPr>
          <a:xfrm>
            <a:off x="2120997" y="2577801"/>
            <a:ext cx="6739667" cy="954107"/>
          </a:xfrm>
          <a:prstGeom prst="rect">
            <a:avLst/>
          </a:prstGeom>
        </p:spPr>
        <p:txBody>
          <a:bodyPr wrap="square">
            <a:spAutoFit/>
          </a:bodyPr>
          <a:lstStyle/>
          <a:p>
            <a:r>
              <a:rPr lang="pt-BR" sz="2800" i="1" dirty="0"/>
              <a:t>"A educação é a arte de tornar o homem ético" (Friedrich Hegel)</a:t>
            </a:r>
          </a:p>
        </p:txBody>
      </p:sp>
    </p:spTree>
    <p:extLst>
      <p:ext uri="{BB962C8B-B14F-4D97-AF65-F5344CB8AC3E}">
        <p14:creationId xmlns:p14="http://schemas.microsoft.com/office/powerpoint/2010/main" val="241319333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title"/>
          </p:nvPr>
        </p:nvSpPr>
        <p:spPr/>
        <p:txBody>
          <a:bodyPr/>
          <a:lstStyle/>
          <a:p>
            <a:r>
              <a:rPr lang="pt-BR" b="1" dirty="0" smtClean="0"/>
              <a:t>ÉTICA PÚBLICA</a:t>
            </a:r>
            <a:endParaRPr lang="pt-BR" dirty="0"/>
          </a:p>
        </p:txBody>
      </p:sp>
      <p:pic>
        <p:nvPicPr>
          <p:cNvPr id="10" name="Espaço Reservado para Conteúdo 9"/>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451464" y="5988891"/>
            <a:ext cx="6954220" cy="609685"/>
          </a:xfrm>
        </p:spPr>
      </p:pic>
      <p:sp>
        <p:nvSpPr>
          <p:cNvPr id="13" name="Retângulo 12"/>
          <p:cNvSpPr/>
          <p:nvPr/>
        </p:nvSpPr>
        <p:spPr>
          <a:xfrm>
            <a:off x="1350670" y="2612055"/>
            <a:ext cx="7806209" cy="954107"/>
          </a:xfrm>
          <a:prstGeom prst="rect">
            <a:avLst/>
          </a:prstGeom>
        </p:spPr>
        <p:txBody>
          <a:bodyPr wrap="square">
            <a:spAutoFit/>
          </a:bodyPr>
          <a:lstStyle/>
          <a:p>
            <a:r>
              <a:rPr lang="pt-BR" sz="2800" i="1" dirty="0" smtClean="0">
                <a:effectLst>
                  <a:outerShdw blurRad="38100" dist="38100" dir="2700000" algn="tl">
                    <a:srgbClr val="000000">
                      <a:alpha val="43137"/>
                    </a:srgbClr>
                  </a:outerShdw>
                </a:effectLst>
              </a:rPr>
              <a:t>II - O servidor público não poderá jamais desprezar o elemento ético de sua conduta</a:t>
            </a:r>
            <a:r>
              <a:rPr lang="pt-BR" sz="2800" i="1" dirty="0" smtClean="0">
                <a:effectLst>
                  <a:outerShdw blurRad="38100" dist="38100" dir="2700000" algn="tl">
                    <a:srgbClr val="000000">
                      <a:alpha val="43137"/>
                    </a:srgbClr>
                  </a:outerShdw>
                </a:effectLst>
              </a:rPr>
              <a:t>.[...]</a:t>
            </a:r>
          </a:p>
        </p:txBody>
      </p:sp>
      <p:sp>
        <p:nvSpPr>
          <p:cNvPr id="2" name="Retângulo 1"/>
          <p:cNvSpPr/>
          <p:nvPr/>
        </p:nvSpPr>
        <p:spPr>
          <a:xfrm>
            <a:off x="3345824" y="3713307"/>
            <a:ext cx="7701566" cy="646331"/>
          </a:xfrm>
          <a:prstGeom prst="rect">
            <a:avLst/>
          </a:prstGeom>
        </p:spPr>
        <p:txBody>
          <a:bodyPr wrap="square">
            <a:spAutoFit/>
          </a:bodyPr>
          <a:lstStyle/>
          <a:p>
            <a:r>
              <a:rPr lang="pt-BR" dirty="0"/>
              <a:t>Código de Ética Profissional do Servidor Público Civil do Poder </a:t>
            </a:r>
            <a:r>
              <a:rPr lang="pt-BR" dirty="0" smtClean="0"/>
              <a:t>Executivo Federal </a:t>
            </a:r>
          </a:p>
          <a:p>
            <a:r>
              <a:rPr lang="pt-BR" dirty="0" smtClean="0"/>
              <a:t>Decreto </a:t>
            </a:r>
            <a:r>
              <a:rPr lang="pt-BR" dirty="0"/>
              <a:t>Nº 1.171, de 22 de junho de 1994</a:t>
            </a:r>
          </a:p>
        </p:txBody>
      </p:sp>
    </p:spTree>
    <p:extLst>
      <p:ext uri="{BB962C8B-B14F-4D97-AF65-F5344CB8AC3E}">
        <p14:creationId xmlns:p14="http://schemas.microsoft.com/office/powerpoint/2010/main" val="233949327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title"/>
          </p:nvPr>
        </p:nvSpPr>
        <p:spPr/>
        <p:txBody>
          <a:bodyPr/>
          <a:lstStyle/>
          <a:p>
            <a:r>
              <a:rPr lang="pt-BR" b="1" dirty="0" smtClean="0"/>
              <a:t>ÉTICA PÚBLICA</a:t>
            </a:r>
            <a:endParaRPr lang="pt-BR" dirty="0"/>
          </a:p>
        </p:txBody>
      </p:sp>
      <p:pic>
        <p:nvPicPr>
          <p:cNvPr id="10" name="Espaço Reservado para Conteúdo 9"/>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451464" y="5988891"/>
            <a:ext cx="6954220" cy="609685"/>
          </a:xfrm>
        </p:spPr>
      </p:pic>
      <p:sp>
        <p:nvSpPr>
          <p:cNvPr id="2" name="Retângulo 1"/>
          <p:cNvSpPr/>
          <p:nvPr/>
        </p:nvSpPr>
        <p:spPr>
          <a:xfrm>
            <a:off x="1646349" y="2728974"/>
            <a:ext cx="8899301" cy="1200329"/>
          </a:xfrm>
          <a:prstGeom prst="rect">
            <a:avLst/>
          </a:prstGeom>
        </p:spPr>
        <p:txBody>
          <a:bodyPr wrap="square">
            <a:spAutoFit/>
          </a:bodyPr>
          <a:lstStyle/>
          <a:p>
            <a:r>
              <a:rPr lang="pt-BR" sz="2400" i="1" dirty="0" smtClean="0"/>
              <a:t>III - A moralidade da Administração Pública não se limita à distinção entre o bem e o mal, devendo ser acrescida da </a:t>
            </a:r>
            <a:r>
              <a:rPr lang="pt-BR" sz="2400" i="1" dirty="0" smtClean="0"/>
              <a:t>ideia </a:t>
            </a:r>
            <a:r>
              <a:rPr lang="pt-BR" sz="2400" i="1" dirty="0" smtClean="0"/>
              <a:t>de que o fim é sempre o bem comum. </a:t>
            </a:r>
            <a:endParaRPr lang="pt-BR" sz="2400" i="1" dirty="0"/>
          </a:p>
        </p:txBody>
      </p:sp>
    </p:spTree>
    <p:extLst>
      <p:ext uri="{BB962C8B-B14F-4D97-AF65-F5344CB8AC3E}">
        <p14:creationId xmlns:p14="http://schemas.microsoft.com/office/powerpoint/2010/main" val="15872532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title"/>
          </p:nvPr>
        </p:nvSpPr>
        <p:spPr/>
        <p:txBody>
          <a:bodyPr/>
          <a:lstStyle/>
          <a:p>
            <a:r>
              <a:rPr lang="pt-BR" b="1" dirty="0" smtClean="0"/>
              <a:t>ÉTICA PÚBLICA</a:t>
            </a:r>
            <a:endParaRPr lang="pt-BR" dirty="0"/>
          </a:p>
        </p:txBody>
      </p:sp>
      <p:pic>
        <p:nvPicPr>
          <p:cNvPr id="10" name="Espaço Reservado para Conteúdo 9"/>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451464" y="5988891"/>
            <a:ext cx="6954220" cy="609685"/>
          </a:xfrm>
        </p:spPr>
      </p:pic>
      <p:pic>
        <p:nvPicPr>
          <p:cNvPr id="2" name="Imagem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45476" y="2003737"/>
            <a:ext cx="5434885" cy="2717443"/>
          </a:xfrm>
          <a:prstGeom prst="rect">
            <a:avLst/>
          </a:prstGeom>
        </p:spPr>
      </p:pic>
      <p:sp>
        <p:nvSpPr>
          <p:cNvPr id="4" name="Retângulo 3"/>
          <p:cNvSpPr/>
          <p:nvPr/>
        </p:nvSpPr>
        <p:spPr>
          <a:xfrm>
            <a:off x="3245476" y="2155966"/>
            <a:ext cx="2463367" cy="707886"/>
          </a:xfrm>
          <a:prstGeom prst="rect">
            <a:avLst/>
          </a:prstGeom>
          <a:noFill/>
        </p:spPr>
        <p:txBody>
          <a:bodyPr wrap="none" lIns="91440" tIns="45720" rIns="91440" bIns="45720">
            <a:spAutoFit/>
            <a:scene3d>
              <a:camera prst="orthographicFront"/>
              <a:lightRig rig="soft" dir="t">
                <a:rot lat="0" lon="0" rev="15600000"/>
              </a:lightRig>
            </a:scene3d>
            <a:sp3d extrusionH="57150" prstMaterial="softEdge">
              <a:bevelT w="25400" h="38100"/>
            </a:sp3d>
          </a:bodyPr>
          <a:lstStyle/>
          <a:p>
            <a:pPr algn="ctr"/>
            <a:r>
              <a:rPr lang="pt-BR" sz="4000" b="1" cap="none" spc="0" dirty="0" smtClean="0">
                <a:ln>
                  <a:solidFill>
                    <a:srgbClr val="FF0000"/>
                  </a:solidFill>
                </a:ln>
                <a:solidFill>
                  <a:schemeClr val="accent4"/>
                </a:solidFill>
                <a:effectLst/>
              </a:rPr>
              <a:t>Legalidade</a:t>
            </a:r>
            <a:endParaRPr lang="pt-BR" sz="4000" b="1" cap="none" spc="0" dirty="0">
              <a:ln>
                <a:solidFill>
                  <a:srgbClr val="FF0000"/>
                </a:solidFill>
              </a:ln>
              <a:solidFill>
                <a:schemeClr val="accent4"/>
              </a:solidFill>
              <a:effectLst/>
            </a:endParaRPr>
          </a:p>
        </p:txBody>
      </p:sp>
      <p:sp>
        <p:nvSpPr>
          <p:cNvPr id="9" name="Retângulo 8"/>
          <p:cNvSpPr/>
          <p:nvPr/>
        </p:nvSpPr>
        <p:spPr>
          <a:xfrm>
            <a:off x="3919447" y="4144959"/>
            <a:ext cx="4086952" cy="1323439"/>
          </a:xfrm>
          <a:prstGeom prst="rect">
            <a:avLst/>
          </a:prstGeom>
          <a:noFill/>
        </p:spPr>
        <p:txBody>
          <a:bodyPr wrap="none" lIns="91440" tIns="45720" rIns="91440" bIns="45720">
            <a:spAutoFit/>
            <a:scene3d>
              <a:camera prst="orthographicFront"/>
              <a:lightRig rig="soft" dir="t">
                <a:rot lat="0" lon="0" rev="15600000"/>
              </a:lightRig>
            </a:scene3d>
            <a:sp3d extrusionH="57150" prstMaterial="softEdge">
              <a:bevelT w="25400" h="38100"/>
            </a:sp3d>
          </a:bodyPr>
          <a:lstStyle/>
          <a:p>
            <a:pPr algn="ctr"/>
            <a:r>
              <a:rPr lang="pt-BR" sz="4000" b="1" cap="none" spc="0" dirty="0" smtClean="0">
                <a:ln>
                  <a:solidFill>
                    <a:srgbClr val="FF0000"/>
                  </a:solidFill>
                </a:ln>
                <a:solidFill>
                  <a:schemeClr val="accent4"/>
                </a:solidFill>
                <a:effectLst/>
              </a:rPr>
              <a:t>Moralidade do </a:t>
            </a:r>
          </a:p>
          <a:p>
            <a:pPr algn="ctr"/>
            <a:r>
              <a:rPr lang="pt-BR" sz="4000" b="1" cap="none" spc="0" dirty="0" smtClean="0">
                <a:ln>
                  <a:solidFill>
                    <a:srgbClr val="FF0000"/>
                  </a:solidFill>
                </a:ln>
                <a:solidFill>
                  <a:schemeClr val="accent4"/>
                </a:solidFill>
                <a:effectLst/>
              </a:rPr>
              <a:t>ato administrativo</a:t>
            </a:r>
            <a:endParaRPr lang="pt-BR" sz="4000" b="1" cap="none" spc="0" dirty="0">
              <a:ln>
                <a:solidFill>
                  <a:srgbClr val="FF0000"/>
                </a:solidFill>
              </a:ln>
              <a:solidFill>
                <a:schemeClr val="accent4"/>
              </a:solidFill>
              <a:effectLst/>
            </a:endParaRPr>
          </a:p>
        </p:txBody>
      </p:sp>
      <p:sp>
        <p:nvSpPr>
          <p:cNvPr id="12" name="Retângulo 11"/>
          <p:cNvSpPr/>
          <p:nvPr/>
        </p:nvSpPr>
        <p:spPr>
          <a:xfrm>
            <a:off x="6091930" y="2155966"/>
            <a:ext cx="2392001" cy="707886"/>
          </a:xfrm>
          <a:prstGeom prst="rect">
            <a:avLst/>
          </a:prstGeom>
          <a:noFill/>
        </p:spPr>
        <p:txBody>
          <a:bodyPr wrap="none" lIns="91440" tIns="45720" rIns="91440" bIns="45720">
            <a:spAutoFit/>
            <a:scene3d>
              <a:camera prst="orthographicFront"/>
              <a:lightRig rig="soft" dir="t">
                <a:rot lat="0" lon="0" rev="15600000"/>
              </a:lightRig>
            </a:scene3d>
            <a:sp3d extrusionH="57150" prstMaterial="softEdge">
              <a:bevelT w="25400" h="38100"/>
            </a:sp3d>
          </a:bodyPr>
          <a:lstStyle/>
          <a:p>
            <a:pPr algn="ctr"/>
            <a:r>
              <a:rPr lang="pt-BR" sz="4000" b="1" cap="none" spc="0" dirty="0" smtClean="0">
                <a:ln>
                  <a:solidFill>
                    <a:srgbClr val="FF0000"/>
                  </a:solidFill>
                </a:ln>
                <a:solidFill>
                  <a:schemeClr val="accent4"/>
                </a:solidFill>
                <a:effectLst/>
              </a:rPr>
              <a:t>Finalidade</a:t>
            </a:r>
            <a:endParaRPr lang="pt-BR" sz="4000" b="1" cap="none" spc="0" dirty="0">
              <a:ln>
                <a:solidFill>
                  <a:srgbClr val="FF0000"/>
                </a:solidFill>
              </a:ln>
              <a:solidFill>
                <a:schemeClr val="accent4"/>
              </a:solidFill>
              <a:effectLst/>
            </a:endParaRPr>
          </a:p>
        </p:txBody>
      </p:sp>
    </p:spTree>
    <p:extLst>
      <p:ext uri="{BB962C8B-B14F-4D97-AF65-F5344CB8AC3E}">
        <p14:creationId xmlns:p14="http://schemas.microsoft.com/office/powerpoint/2010/main" val="60765083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tângulo 5"/>
          <p:cNvSpPr/>
          <p:nvPr/>
        </p:nvSpPr>
        <p:spPr>
          <a:xfrm rot="20650929">
            <a:off x="45336" y="2625487"/>
            <a:ext cx="11563118" cy="1938992"/>
          </a:xfrm>
          <a:prstGeom prst="rect">
            <a:avLst/>
          </a:prstGeom>
          <a:noFill/>
        </p:spPr>
        <p:txBody>
          <a:bodyPr vert="horz" wrap="square" lIns="91440" tIns="45720" rIns="91440" bIns="45720">
            <a:spAutoFit/>
          </a:bodyPr>
          <a:lstStyle/>
          <a:p>
            <a:pPr algn="ctr"/>
            <a:r>
              <a:rPr lang="pt-BR" sz="6000" b="1" spc="50" dirty="0" smtClean="0">
                <a:ln w="0"/>
                <a:solidFill>
                  <a:schemeClr val="bg1"/>
                </a:solidFill>
                <a:effectLst>
                  <a:innerShdw blurRad="63500" dist="50800" dir="13500000">
                    <a:srgbClr val="000000">
                      <a:alpha val="50000"/>
                    </a:srgbClr>
                  </a:innerShdw>
                </a:effectLst>
              </a:rPr>
              <a:t>TRANSPARÊNCIA É UMA QUESTÃO ÉTICA</a:t>
            </a:r>
            <a:endParaRPr lang="pt-BR" sz="6000" b="1" spc="50" dirty="0">
              <a:ln w="0"/>
              <a:solidFill>
                <a:schemeClr val="bg1"/>
              </a:solidFill>
              <a:effectLst>
                <a:innerShdw blurRad="63500" dist="50800" dir="13500000">
                  <a:srgbClr val="000000">
                    <a:alpha val="50000"/>
                  </a:srgbClr>
                </a:innerShdw>
              </a:effectLst>
            </a:endParaRPr>
          </a:p>
        </p:txBody>
      </p:sp>
      <p:sp>
        <p:nvSpPr>
          <p:cNvPr id="5" name="Título 4"/>
          <p:cNvSpPr>
            <a:spLocks noGrp="1"/>
          </p:cNvSpPr>
          <p:nvPr>
            <p:ph type="title"/>
          </p:nvPr>
        </p:nvSpPr>
        <p:spPr/>
        <p:txBody>
          <a:bodyPr/>
          <a:lstStyle/>
          <a:p>
            <a:r>
              <a:rPr lang="pt-BR" b="1" dirty="0" smtClean="0"/>
              <a:t>PUBLICIDADE E TRANSPARÊNCIA</a:t>
            </a:r>
            <a:endParaRPr lang="pt-BR" dirty="0"/>
          </a:p>
        </p:txBody>
      </p:sp>
      <p:pic>
        <p:nvPicPr>
          <p:cNvPr id="10" name="Espaço Reservado para Conteúdo 9"/>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451464" y="5988891"/>
            <a:ext cx="6954220" cy="609685"/>
          </a:xfrm>
        </p:spPr>
      </p:pic>
      <p:graphicFrame>
        <p:nvGraphicFramePr>
          <p:cNvPr id="2" name="Diagrama 1"/>
          <p:cNvGraphicFramePr/>
          <p:nvPr>
            <p:extLst>
              <p:ext uri="{D42A27DB-BD31-4B8C-83A1-F6EECF244321}">
                <p14:modId xmlns:p14="http://schemas.microsoft.com/office/powerpoint/2010/main" val="185634345"/>
              </p:ext>
            </p:extLst>
          </p:nvPr>
        </p:nvGraphicFramePr>
        <p:xfrm>
          <a:off x="2451464" y="1690688"/>
          <a:ext cx="6473595" cy="380859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50881346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title"/>
          </p:nvPr>
        </p:nvSpPr>
        <p:spPr/>
        <p:txBody>
          <a:bodyPr/>
          <a:lstStyle/>
          <a:p>
            <a:r>
              <a:rPr lang="pt-BR" b="1" dirty="0" smtClean="0"/>
              <a:t>CONFLITO DE INTERESSES</a:t>
            </a:r>
            <a:endParaRPr lang="pt-BR" dirty="0"/>
          </a:p>
        </p:txBody>
      </p:sp>
      <p:pic>
        <p:nvPicPr>
          <p:cNvPr id="10" name="Espaço Reservado para Conteúdo 9"/>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451464" y="5988891"/>
            <a:ext cx="6954220" cy="609685"/>
          </a:xfrm>
        </p:spPr>
      </p:pic>
      <p:sp>
        <p:nvSpPr>
          <p:cNvPr id="2" name="Retângulo 1"/>
          <p:cNvSpPr/>
          <p:nvPr/>
        </p:nvSpPr>
        <p:spPr>
          <a:xfrm>
            <a:off x="1257836" y="1690688"/>
            <a:ext cx="7396767" cy="1569660"/>
          </a:xfrm>
          <a:prstGeom prst="rect">
            <a:avLst/>
          </a:prstGeom>
        </p:spPr>
        <p:txBody>
          <a:bodyPr wrap="square">
            <a:spAutoFit/>
          </a:bodyPr>
          <a:lstStyle/>
          <a:p>
            <a:r>
              <a:rPr lang="pt-BR" sz="2400" dirty="0" smtClean="0"/>
              <a:t>Lei 12.813/2013, também conhecida como a Lei de Conflito de Interesses (LCI) regulamenta as regras que definem as relações dos entes públicos com o interesse privado.</a:t>
            </a:r>
            <a:endParaRPr lang="pt-BR" sz="2400" dirty="0"/>
          </a:p>
        </p:txBody>
      </p:sp>
      <p:sp>
        <p:nvSpPr>
          <p:cNvPr id="3" name="Retângulo 2"/>
          <p:cNvSpPr/>
          <p:nvPr/>
        </p:nvSpPr>
        <p:spPr>
          <a:xfrm>
            <a:off x="3464417" y="4031914"/>
            <a:ext cx="7547020" cy="1569660"/>
          </a:xfrm>
          <a:prstGeom prst="rect">
            <a:avLst/>
          </a:prstGeom>
        </p:spPr>
        <p:txBody>
          <a:bodyPr wrap="square">
            <a:spAutoFit/>
          </a:bodyPr>
          <a:lstStyle/>
          <a:p>
            <a:pPr algn="r"/>
            <a:r>
              <a:rPr lang="pt-BR" sz="2400" dirty="0" smtClean="0"/>
              <a:t>Situação gerada pelo confronto entre interesses públicos e privados, que possa comprometer o interesse coletivo ou influenciar, de maneira imprópria, o desempenho da função pública.</a:t>
            </a:r>
            <a:endParaRPr lang="pt-BR" sz="2400" dirty="0"/>
          </a:p>
        </p:txBody>
      </p:sp>
    </p:spTree>
    <p:extLst>
      <p:ext uri="{BB962C8B-B14F-4D97-AF65-F5344CB8AC3E}">
        <p14:creationId xmlns:p14="http://schemas.microsoft.com/office/powerpoint/2010/main" val="13479765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fade">
                                      <p:cBhvr>
                                        <p:cTn id="13" dur="1000"/>
                                        <p:tgtEl>
                                          <p:spTgt spid="3"/>
                                        </p:tgtEl>
                                      </p:cBhvr>
                                    </p:animEffect>
                                    <p:anim calcmode="lin" valueType="num">
                                      <p:cBhvr>
                                        <p:cTn id="14" dur="1000" fill="hold"/>
                                        <p:tgtEl>
                                          <p:spTgt spid="3"/>
                                        </p:tgtEl>
                                        <p:attrNameLst>
                                          <p:attrName>ppt_x</p:attrName>
                                        </p:attrNameLst>
                                      </p:cBhvr>
                                      <p:tavLst>
                                        <p:tav tm="0">
                                          <p:val>
                                            <p:strVal val="#ppt_x"/>
                                          </p:val>
                                        </p:tav>
                                        <p:tav tm="100000">
                                          <p:val>
                                            <p:strVal val="#ppt_x"/>
                                          </p:val>
                                        </p:tav>
                                      </p:tavLst>
                                    </p:anim>
                                    <p:anim calcmode="lin" valueType="num">
                                      <p:cBhvr>
                                        <p:cTn id="15"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title"/>
          </p:nvPr>
        </p:nvSpPr>
        <p:spPr/>
        <p:txBody>
          <a:bodyPr/>
          <a:lstStyle/>
          <a:p>
            <a:r>
              <a:rPr lang="pt-BR" b="1" dirty="0" smtClean="0"/>
              <a:t>CONFLITO DE INTERESSES</a:t>
            </a:r>
            <a:endParaRPr lang="pt-BR" dirty="0"/>
          </a:p>
        </p:txBody>
      </p:sp>
      <p:pic>
        <p:nvPicPr>
          <p:cNvPr id="10" name="Espaço Reservado para Conteúdo 9"/>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451464" y="5988891"/>
            <a:ext cx="6954220" cy="609685"/>
          </a:xfrm>
        </p:spPr>
      </p:pic>
      <p:sp>
        <p:nvSpPr>
          <p:cNvPr id="4" name="Retângulo 3"/>
          <p:cNvSpPr/>
          <p:nvPr/>
        </p:nvSpPr>
        <p:spPr>
          <a:xfrm>
            <a:off x="5752563" y="2299772"/>
            <a:ext cx="6096000" cy="1938992"/>
          </a:xfrm>
          <a:prstGeom prst="rect">
            <a:avLst/>
          </a:prstGeom>
        </p:spPr>
        <p:txBody>
          <a:bodyPr>
            <a:spAutoFit/>
          </a:bodyPr>
          <a:lstStyle/>
          <a:p>
            <a:r>
              <a:rPr lang="pt-BR" sz="2400" dirty="0" smtClean="0"/>
              <a:t>A que diz respeito a assuntos sigilosos ou aquela relevante ao processo de decisão no âmbito do Poder Executivo federal que tenha repercussão econômica ou financeira e que não seja de amplo conhecimento público</a:t>
            </a:r>
            <a:endParaRPr lang="pt-BR" sz="2400" dirty="0"/>
          </a:p>
        </p:txBody>
      </p:sp>
      <p:sp>
        <p:nvSpPr>
          <p:cNvPr id="6" name="Retângulo 5"/>
          <p:cNvSpPr/>
          <p:nvPr/>
        </p:nvSpPr>
        <p:spPr>
          <a:xfrm rot="19281324">
            <a:off x="1340358" y="2835797"/>
            <a:ext cx="3565541" cy="1446550"/>
          </a:xfrm>
          <a:prstGeom prst="rect">
            <a:avLst/>
          </a:prstGeom>
          <a:noFill/>
        </p:spPr>
        <p:txBody>
          <a:bodyPr wrap="square" lIns="91440" tIns="45720" rIns="91440" bIns="45720">
            <a:spAutoFit/>
            <a:scene3d>
              <a:camera prst="orthographicFront"/>
              <a:lightRig rig="harsh" dir="t"/>
            </a:scene3d>
            <a:sp3d extrusionH="57150" prstMaterial="matte">
              <a:bevelT w="63500" h="12700" prst="angle"/>
              <a:contourClr>
                <a:schemeClr val="bg1">
                  <a:lumMod val="65000"/>
                </a:schemeClr>
              </a:contourClr>
            </a:sp3d>
          </a:bodyPr>
          <a:lstStyle/>
          <a:p>
            <a:pPr algn="ctr"/>
            <a:r>
              <a:rPr lang="pt-BR" sz="4400" b="1" dirty="0" smtClean="0">
                <a:ln>
                  <a:solidFill>
                    <a:schemeClr val="tx1">
                      <a:lumMod val="85000"/>
                      <a:lumOff val="15000"/>
                    </a:schemeClr>
                  </a:solidFill>
                </a:ln>
                <a:solidFill>
                  <a:schemeClr val="accent3"/>
                </a:solidFill>
              </a:rPr>
              <a:t>INFORMAÇÃO PRIVILEGIADA</a:t>
            </a:r>
            <a:endParaRPr lang="pt-BR" sz="4400" b="1" dirty="0">
              <a:ln>
                <a:solidFill>
                  <a:schemeClr val="tx1">
                    <a:lumMod val="85000"/>
                    <a:lumOff val="15000"/>
                  </a:schemeClr>
                </a:solidFill>
              </a:ln>
              <a:solidFill>
                <a:schemeClr val="accent3"/>
              </a:solidFill>
            </a:endParaRPr>
          </a:p>
        </p:txBody>
      </p:sp>
      <p:sp>
        <p:nvSpPr>
          <p:cNvPr id="7" name="Quadro 6"/>
          <p:cNvSpPr/>
          <p:nvPr/>
        </p:nvSpPr>
        <p:spPr>
          <a:xfrm rot="19307377">
            <a:off x="1118297" y="2438578"/>
            <a:ext cx="4009662" cy="2240988"/>
          </a:xfrm>
          <a:prstGeom prst="frame">
            <a:avLst>
              <a:gd name="adj1" fmla="val 8796"/>
            </a:avLst>
          </a:prstGeom>
          <a:solidFill>
            <a:schemeClr val="bg2">
              <a:lumMod val="25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pt-BR">
              <a:solidFill>
                <a:schemeClr val="tx1"/>
              </a:solidFill>
            </a:endParaRPr>
          </a:p>
        </p:txBody>
      </p:sp>
    </p:spTree>
    <p:extLst>
      <p:ext uri="{BB962C8B-B14F-4D97-AF65-F5344CB8AC3E}">
        <p14:creationId xmlns:p14="http://schemas.microsoft.com/office/powerpoint/2010/main" val="1922481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title"/>
          </p:nvPr>
        </p:nvSpPr>
        <p:spPr/>
        <p:txBody>
          <a:bodyPr/>
          <a:lstStyle/>
          <a:p>
            <a:r>
              <a:rPr lang="pt-BR" b="1" dirty="0" smtClean="0"/>
              <a:t>CONFLITO DE </a:t>
            </a:r>
            <a:r>
              <a:rPr lang="pt-BR" b="1" dirty="0" smtClean="0"/>
              <a:t>INTERESSES- Comportamentos e ações:</a:t>
            </a:r>
            <a:endParaRPr lang="pt-BR" dirty="0"/>
          </a:p>
        </p:txBody>
      </p:sp>
      <p:pic>
        <p:nvPicPr>
          <p:cNvPr id="10" name="Espaço Reservado para Conteúdo 9"/>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451464" y="5988891"/>
            <a:ext cx="6954220" cy="609685"/>
          </a:xfrm>
        </p:spPr>
      </p:pic>
      <p:sp>
        <p:nvSpPr>
          <p:cNvPr id="2" name="Retângulo 1"/>
          <p:cNvSpPr/>
          <p:nvPr/>
        </p:nvSpPr>
        <p:spPr>
          <a:xfrm>
            <a:off x="838200" y="1650560"/>
            <a:ext cx="5472448" cy="923330"/>
          </a:xfrm>
          <a:prstGeom prst="rect">
            <a:avLst/>
          </a:prstGeom>
        </p:spPr>
        <p:txBody>
          <a:bodyPr wrap="square">
            <a:spAutoFit/>
          </a:bodyPr>
          <a:lstStyle/>
          <a:p>
            <a:r>
              <a:rPr lang="pt-BR" dirty="0" smtClean="0"/>
              <a:t>I - divulgar ou fazer uso de informação privilegiada, em proveito próprio ou de terceiro, obtida em razão das atividades exercidas;</a:t>
            </a:r>
            <a:endParaRPr lang="pt-BR" dirty="0"/>
          </a:p>
        </p:txBody>
      </p:sp>
      <p:sp>
        <p:nvSpPr>
          <p:cNvPr id="3" name="Retângulo 2"/>
          <p:cNvSpPr/>
          <p:nvPr/>
        </p:nvSpPr>
        <p:spPr>
          <a:xfrm>
            <a:off x="3916250" y="2837525"/>
            <a:ext cx="5176234" cy="1477328"/>
          </a:xfrm>
          <a:prstGeom prst="rect">
            <a:avLst/>
          </a:prstGeom>
        </p:spPr>
        <p:txBody>
          <a:bodyPr wrap="square">
            <a:spAutoFit/>
          </a:bodyPr>
          <a:lstStyle/>
          <a:p>
            <a:r>
              <a:rPr lang="pt-BR" dirty="0" smtClean="0"/>
              <a:t>II - exercer atividade que implique a prestação de serviços ou a manutenção de relação de negócio com pessoa física ou jurídica que tenha interesse em decisão do agente público ou de colegiado do qual este participe; </a:t>
            </a:r>
            <a:endParaRPr lang="pt-BR" dirty="0"/>
          </a:p>
        </p:txBody>
      </p:sp>
      <p:sp>
        <p:nvSpPr>
          <p:cNvPr id="8" name="Retângulo 7"/>
          <p:cNvSpPr/>
          <p:nvPr/>
        </p:nvSpPr>
        <p:spPr>
          <a:xfrm>
            <a:off x="6096000" y="4380423"/>
            <a:ext cx="4949781" cy="1477328"/>
          </a:xfrm>
          <a:prstGeom prst="rect">
            <a:avLst/>
          </a:prstGeom>
        </p:spPr>
        <p:txBody>
          <a:bodyPr wrap="square">
            <a:spAutoFit/>
          </a:bodyPr>
          <a:lstStyle/>
          <a:p>
            <a:r>
              <a:rPr lang="pt-BR" dirty="0" smtClean="0"/>
              <a:t>III - exercer, direta ou indiretamente, atividade que em razão da sua natureza seja incompatível com as atribuições do cargo ou emprego, considerando-se como tal, inclusive, a atividade desenvolvida em áreas ou matérias correlatas; </a:t>
            </a:r>
            <a:endParaRPr lang="pt-BR" dirty="0"/>
          </a:p>
        </p:txBody>
      </p:sp>
    </p:spTree>
    <p:extLst>
      <p:ext uri="{BB962C8B-B14F-4D97-AF65-F5344CB8AC3E}">
        <p14:creationId xmlns:p14="http://schemas.microsoft.com/office/powerpoint/2010/main" val="7107570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additive="base">
                                        <p:cTn id="19" dur="500" fill="hold"/>
                                        <p:tgtEl>
                                          <p:spTgt spid="8"/>
                                        </p:tgtEl>
                                        <p:attrNameLst>
                                          <p:attrName>ppt_x</p:attrName>
                                        </p:attrNameLst>
                                      </p:cBhvr>
                                      <p:tavLst>
                                        <p:tav tm="0">
                                          <p:val>
                                            <p:strVal val="#ppt_x"/>
                                          </p:val>
                                        </p:tav>
                                        <p:tav tm="100000">
                                          <p:val>
                                            <p:strVal val="#ppt_x"/>
                                          </p:val>
                                        </p:tav>
                                      </p:tavLst>
                                    </p:anim>
                                    <p:anim calcmode="lin" valueType="num">
                                      <p:cBhvr additive="base">
                                        <p:cTn id="20"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8"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title"/>
          </p:nvPr>
        </p:nvSpPr>
        <p:spPr/>
        <p:txBody>
          <a:bodyPr/>
          <a:lstStyle/>
          <a:p>
            <a:r>
              <a:rPr lang="pt-BR" b="1" dirty="0" smtClean="0"/>
              <a:t>CONFLITO DE </a:t>
            </a:r>
            <a:r>
              <a:rPr lang="pt-BR" b="1" dirty="0"/>
              <a:t>INTERESSES </a:t>
            </a:r>
            <a:r>
              <a:rPr lang="pt-BR" b="1" dirty="0" smtClean="0"/>
              <a:t>-Comportamentos </a:t>
            </a:r>
            <a:r>
              <a:rPr lang="pt-BR" b="1" dirty="0"/>
              <a:t>e ações:</a:t>
            </a:r>
            <a:endParaRPr lang="pt-BR" dirty="0"/>
          </a:p>
        </p:txBody>
      </p:sp>
      <p:pic>
        <p:nvPicPr>
          <p:cNvPr id="10" name="Espaço Reservado para Conteúdo 9"/>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451464" y="5988891"/>
            <a:ext cx="6954220" cy="609685"/>
          </a:xfrm>
        </p:spPr>
      </p:pic>
      <p:sp>
        <p:nvSpPr>
          <p:cNvPr id="4" name="Retângulo 3"/>
          <p:cNvSpPr/>
          <p:nvPr/>
        </p:nvSpPr>
        <p:spPr>
          <a:xfrm>
            <a:off x="7181837" y="4289098"/>
            <a:ext cx="4679512" cy="1200329"/>
          </a:xfrm>
          <a:prstGeom prst="rect">
            <a:avLst/>
          </a:prstGeom>
        </p:spPr>
        <p:txBody>
          <a:bodyPr wrap="square">
            <a:spAutoFit/>
          </a:bodyPr>
          <a:lstStyle/>
          <a:p>
            <a:r>
              <a:rPr lang="pt-BR" dirty="0" smtClean="0"/>
              <a:t>VII </a:t>
            </a:r>
            <a:r>
              <a:rPr lang="pt-BR" dirty="0"/>
              <a:t>- prestar serviços, ainda que eventuais, a empresa cuja atividade seja controlada, fiscalizada ou regulada pelo ente ao qual o agente público está vinculado. </a:t>
            </a:r>
          </a:p>
        </p:txBody>
      </p:sp>
      <p:sp>
        <p:nvSpPr>
          <p:cNvPr id="9" name="Retângulo 8"/>
          <p:cNvSpPr/>
          <p:nvPr/>
        </p:nvSpPr>
        <p:spPr>
          <a:xfrm>
            <a:off x="1060361" y="1984591"/>
            <a:ext cx="5585138" cy="1477328"/>
          </a:xfrm>
          <a:prstGeom prst="rect">
            <a:avLst/>
          </a:prstGeom>
        </p:spPr>
        <p:txBody>
          <a:bodyPr wrap="square">
            <a:spAutoFit/>
          </a:bodyPr>
          <a:lstStyle/>
          <a:p>
            <a:r>
              <a:rPr lang="pt-BR" dirty="0" smtClean="0"/>
              <a:t>IV - atuar, ainda que informalmente, como procurador, consultor, assessor ou intermediário de interesses privados nos órgãos ou entidades da administração pública direta ou indireta de qualquer dos Poderes da União, dos Estados, do Distrito Federal e dos Municípios; </a:t>
            </a:r>
            <a:endParaRPr lang="pt-BR" dirty="0"/>
          </a:p>
        </p:txBody>
      </p:sp>
      <p:sp>
        <p:nvSpPr>
          <p:cNvPr id="11" name="Retângulo 10"/>
          <p:cNvSpPr/>
          <p:nvPr/>
        </p:nvSpPr>
        <p:spPr>
          <a:xfrm>
            <a:off x="1212667" y="3755823"/>
            <a:ext cx="5585138" cy="1477328"/>
          </a:xfrm>
          <a:prstGeom prst="rect">
            <a:avLst/>
          </a:prstGeom>
        </p:spPr>
        <p:txBody>
          <a:bodyPr wrap="square">
            <a:spAutoFit/>
          </a:bodyPr>
          <a:lstStyle/>
          <a:p>
            <a:r>
              <a:rPr lang="pt-BR" dirty="0" smtClean="0"/>
              <a:t>V - praticar ato em benefício de interesse de pessoa jurídica de que participe o agente público, seu cônjuge, companheiro ou parentes, consanguíneos ou afins, em linha reta ou colateral, até o terceiro grau, e que possa ser por ele beneficiada ou influir em seus atos de gestão; </a:t>
            </a:r>
            <a:endParaRPr lang="pt-BR" dirty="0"/>
          </a:p>
        </p:txBody>
      </p:sp>
      <p:sp>
        <p:nvSpPr>
          <p:cNvPr id="12" name="Retângulo 11"/>
          <p:cNvSpPr/>
          <p:nvPr/>
        </p:nvSpPr>
        <p:spPr>
          <a:xfrm>
            <a:off x="7040263" y="2555494"/>
            <a:ext cx="4962659" cy="1200329"/>
          </a:xfrm>
          <a:prstGeom prst="rect">
            <a:avLst/>
          </a:prstGeom>
        </p:spPr>
        <p:txBody>
          <a:bodyPr wrap="square">
            <a:spAutoFit/>
          </a:bodyPr>
          <a:lstStyle/>
          <a:p>
            <a:r>
              <a:rPr lang="pt-BR" dirty="0" smtClean="0"/>
              <a:t>VI - receber presente de quem tenha interesse em decisão do agente público ou de colegiado do qual este participe fora dos limites e condições estabelecidos em regulamento; e </a:t>
            </a:r>
            <a:endParaRPr lang="pt-BR" dirty="0"/>
          </a:p>
        </p:txBody>
      </p:sp>
    </p:spTree>
    <p:extLst>
      <p:ext uri="{BB962C8B-B14F-4D97-AF65-F5344CB8AC3E}">
        <p14:creationId xmlns:p14="http://schemas.microsoft.com/office/powerpoint/2010/main" val="6455149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1"/>
                                        </p:tgtEl>
                                        <p:attrNameLst>
                                          <p:attrName>style.visibility</p:attrName>
                                        </p:attrNameLst>
                                      </p:cBhvr>
                                      <p:to>
                                        <p:strVal val="visible"/>
                                      </p:to>
                                    </p:set>
                                    <p:anim calcmode="lin" valueType="num">
                                      <p:cBhvr additive="base">
                                        <p:cTn id="13" dur="500" fill="hold"/>
                                        <p:tgtEl>
                                          <p:spTgt spid="11"/>
                                        </p:tgtEl>
                                        <p:attrNameLst>
                                          <p:attrName>ppt_x</p:attrName>
                                        </p:attrNameLst>
                                      </p:cBhvr>
                                      <p:tavLst>
                                        <p:tav tm="0">
                                          <p:val>
                                            <p:strVal val="#ppt_x"/>
                                          </p:val>
                                        </p:tav>
                                        <p:tav tm="100000">
                                          <p:val>
                                            <p:strVal val="#ppt_x"/>
                                          </p:val>
                                        </p:tav>
                                      </p:tavLst>
                                    </p:anim>
                                    <p:anim calcmode="lin" valueType="num">
                                      <p:cBhvr additive="base">
                                        <p:cTn id="14"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anim calcmode="lin" valueType="num">
                                      <p:cBhvr additive="base">
                                        <p:cTn id="19" dur="500" fill="hold"/>
                                        <p:tgtEl>
                                          <p:spTgt spid="12"/>
                                        </p:tgtEl>
                                        <p:attrNameLst>
                                          <p:attrName>ppt_x</p:attrName>
                                        </p:attrNameLst>
                                      </p:cBhvr>
                                      <p:tavLst>
                                        <p:tav tm="0">
                                          <p:val>
                                            <p:strVal val="#ppt_x"/>
                                          </p:val>
                                        </p:tav>
                                        <p:tav tm="100000">
                                          <p:val>
                                            <p:strVal val="#ppt_x"/>
                                          </p:val>
                                        </p:tav>
                                      </p:tavLst>
                                    </p:anim>
                                    <p:anim calcmode="lin" valueType="num">
                                      <p:cBhvr additive="base">
                                        <p:cTn id="20"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grpId="0" nodeType="clickEffect">
                                  <p:stCondLst>
                                    <p:cond delay="0"/>
                                  </p:stCondLst>
                                  <p:childTnLst>
                                    <p:set>
                                      <p:cBhvr>
                                        <p:cTn id="24" dur="1" fill="hold">
                                          <p:stCondLst>
                                            <p:cond delay="0"/>
                                          </p:stCondLst>
                                        </p:cTn>
                                        <p:tgtEl>
                                          <p:spTgt spid="4"/>
                                        </p:tgtEl>
                                        <p:attrNameLst>
                                          <p:attrName>style.visibility</p:attrName>
                                        </p:attrNameLst>
                                      </p:cBhvr>
                                      <p:to>
                                        <p:strVal val="visible"/>
                                      </p:to>
                                    </p:set>
                                    <p:animEffect transition="in" filter="fade">
                                      <p:cBhvr>
                                        <p:cTn id="25" dur="1000"/>
                                        <p:tgtEl>
                                          <p:spTgt spid="4"/>
                                        </p:tgtEl>
                                      </p:cBhvr>
                                    </p:animEffect>
                                    <p:anim calcmode="lin" valueType="num">
                                      <p:cBhvr>
                                        <p:cTn id="26" dur="1000" fill="hold"/>
                                        <p:tgtEl>
                                          <p:spTgt spid="4"/>
                                        </p:tgtEl>
                                        <p:attrNameLst>
                                          <p:attrName>ppt_x</p:attrName>
                                        </p:attrNameLst>
                                      </p:cBhvr>
                                      <p:tavLst>
                                        <p:tav tm="0">
                                          <p:val>
                                            <p:strVal val="#ppt_x"/>
                                          </p:val>
                                        </p:tav>
                                        <p:tav tm="100000">
                                          <p:val>
                                            <p:strVal val="#ppt_x"/>
                                          </p:val>
                                        </p:tav>
                                      </p:tavLst>
                                    </p:anim>
                                    <p:anim calcmode="lin" valueType="num">
                                      <p:cBhvr>
                                        <p:cTn id="27"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9" grpId="0"/>
      <p:bldP spid="11" grpId="0"/>
      <p:bldP spid="12" grpId="0"/>
    </p:bldLst>
  </p:timing>
</p:sld>
</file>

<file path=ppt/theme/theme1.xml><?xml version="1.0" encoding="utf-8"?>
<a:theme xmlns:a="http://schemas.openxmlformats.org/drawingml/2006/main" name="Tema do Office">
  <a:themeElements>
    <a:clrScheme name="Escritório">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Escritório">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337</TotalTime>
  <Words>1024</Words>
  <Application>Microsoft Office PowerPoint</Application>
  <PresentationFormat>Widescreen</PresentationFormat>
  <Paragraphs>92</Paragraphs>
  <Slides>17</Slides>
  <Notes>0</Notes>
  <HiddenSlides>0</HiddenSlides>
  <MMClips>0</MMClips>
  <ScaleCrop>false</ScaleCrop>
  <HeadingPairs>
    <vt:vector size="6" baseType="variant">
      <vt:variant>
        <vt:lpstr>Fontes usadas</vt:lpstr>
      </vt:variant>
      <vt:variant>
        <vt:i4>5</vt:i4>
      </vt:variant>
      <vt:variant>
        <vt:lpstr>Tema</vt:lpstr>
      </vt:variant>
      <vt:variant>
        <vt:i4>1</vt:i4>
      </vt:variant>
      <vt:variant>
        <vt:lpstr>Títulos de slides</vt:lpstr>
      </vt:variant>
      <vt:variant>
        <vt:i4>17</vt:i4>
      </vt:variant>
    </vt:vector>
  </HeadingPairs>
  <TitlesOfParts>
    <vt:vector size="23" baseType="lpstr">
      <vt:lpstr>Arial</vt:lpstr>
      <vt:lpstr>Calibri</vt:lpstr>
      <vt:lpstr>Calibri Light</vt:lpstr>
      <vt:lpstr>font1607</vt:lpstr>
      <vt:lpstr>Times New Roman</vt:lpstr>
      <vt:lpstr>Tema do Office</vt:lpstr>
      <vt:lpstr>COMISSÃO DE ÉTICA PÚBLICA-UNILAB</vt:lpstr>
      <vt:lpstr>ÉTICA PÚBLICA</vt:lpstr>
      <vt:lpstr>ÉTICA PÚBLICA</vt:lpstr>
      <vt:lpstr>ÉTICA PÚBLICA</vt:lpstr>
      <vt:lpstr>PUBLICIDADE E TRANSPARÊNCIA</vt:lpstr>
      <vt:lpstr>CONFLITO DE INTERESSES</vt:lpstr>
      <vt:lpstr>CONFLITO DE INTERESSES</vt:lpstr>
      <vt:lpstr>CONFLITO DE INTERESSES- Comportamentos e ações:</vt:lpstr>
      <vt:lpstr>CONFLITO DE INTERESSES -Comportamentos e ações:</vt:lpstr>
      <vt:lpstr>CONFLITO DE INTERESSES</vt:lpstr>
      <vt:lpstr>CONFLITO DE INTERESSES</vt:lpstr>
      <vt:lpstr>CONFLITO DE INTERESSES</vt:lpstr>
      <vt:lpstr>CONFLITO DE INTERESSES</vt:lpstr>
      <vt:lpstr>CONFLITO DE INTERESSES</vt:lpstr>
      <vt:lpstr>Apresentação do PowerPoint</vt:lpstr>
      <vt:lpstr>Apresentação do PowerPoint</vt:lpstr>
      <vt:lpstr>Apresentação do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COMISSÃO DE ÉTICA PÚBLICA</dc:title>
  <dc:creator>Marcus</dc:creator>
  <cp:lastModifiedBy>Marcus</cp:lastModifiedBy>
  <cp:revision>43</cp:revision>
  <dcterms:created xsi:type="dcterms:W3CDTF">2022-09-14T22:23:57Z</dcterms:created>
  <dcterms:modified xsi:type="dcterms:W3CDTF">2022-09-15T13:28:36Z</dcterms:modified>
</cp:coreProperties>
</file>