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81" roundtripDataSignature="AMtx7mi72L9+Gv39FIFraewi9J7HrZSB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80" Type="http://schemas.openxmlformats.org/officeDocument/2006/relationships/slide" Target="slides/slide76.xml"/><Relationship Id="rId81"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73" Type="http://schemas.openxmlformats.org/officeDocument/2006/relationships/slide" Target="slides/slide69.xml"/><Relationship Id="rId72" Type="http://schemas.openxmlformats.org/officeDocument/2006/relationships/slide" Target="slides/slide68.xml"/><Relationship Id="rId31" Type="http://schemas.openxmlformats.org/officeDocument/2006/relationships/slide" Target="slides/slide27.xml"/><Relationship Id="rId75" Type="http://schemas.openxmlformats.org/officeDocument/2006/relationships/slide" Target="slides/slide71.xml"/><Relationship Id="rId30" Type="http://schemas.openxmlformats.org/officeDocument/2006/relationships/slide" Target="slides/slide26.xml"/><Relationship Id="rId74" Type="http://schemas.openxmlformats.org/officeDocument/2006/relationships/slide" Target="slides/slide70.xml"/><Relationship Id="rId33" Type="http://schemas.openxmlformats.org/officeDocument/2006/relationships/slide" Target="slides/slide29.xml"/><Relationship Id="rId77" Type="http://schemas.openxmlformats.org/officeDocument/2006/relationships/slide" Target="slides/slide73.xml"/><Relationship Id="rId32" Type="http://schemas.openxmlformats.org/officeDocument/2006/relationships/slide" Target="slides/slide28.xml"/><Relationship Id="rId76" Type="http://schemas.openxmlformats.org/officeDocument/2006/relationships/slide" Target="slides/slide72.xml"/><Relationship Id="rId35" Type="http://schemas.openxmlformats.org/officeDocument/2006/relationships/slide" Target="slides/slide31.xml"/><Relationship Id="rId79" Type="http://schemas.openxmlformats.org/officeDocument/2006/relationships/slide" Target="slides/slide75.xml"/><Relationship Id="rId34" Type="http://schemas.openxmlformats.org/officeDocument/2006/relationships/slide" Target="slides/slide30.xml"/><Relationship Id="rId78" Type="http://schemas.openxmlformats.org/officeDocument/2006/relationships/slide" Target="slides/slide74.xml"/><Relationship Id="rId71" Type="http://schemas.openxmlformats.org/officeDocument/2006/relationships/slide" Target="slides/slide67.xml"/><Relationship Id="rId70" Type="http://schemas.openxmlformats.org/officeDocument/2006/relationships/slide" Target="slides/slide66.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slide" Target="slides/slide60.xml"/><Relationship Id="rId63" Type="http://schemas.openxmlformats.org/officeDocument/2006/relationships/slide" Target="slides/slide59.xml"/><Relationship Id="rId22" Type="http://schemas.openxmlformats.org/officeDocument/2006/relationships/slide" Target="slides/slide18.xml"/><Relationship Id="rId66" Type="http://schemas.openxmlformats.org/officeDocument/2006/relationships/slide" Target="slides/slide62.xml"/><Relationship Id="rId21" Type="http://schemas.openxmlformats.org/officeDocument/2006/relationships/slide" Target="slides/slide17.xml"/><Relationship Id="rId65" Type="http://schemas.openxmlformats.org/officeDocument/2006/relationships/slide" Target="slides/slide61.xml"/><Relationship Id="rId24" Type="http://schemas.openxmlformats.org/officeDocument/2006/relationships/slide" Target="slides/slide20.xml"/><Relationship Id="rId68" Type="http://schemas.openxmlformats.org/officeDocument/2006/relationships/slide" Target="slides/slide64.xml"/><Relationship Id="rId23" Type="http://schemas.openxmlformats.org/officeDocument/2006/relationships/slide" Target="slides/slide19.xml"/><Relationship Id="rId67" Type="http://schemas.openxmlformats.org/officeDocument/2006/relationships/slide" Target="slides/slide63.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69" Type="http://schemas.openxmlformats.org/officeDocument/2006/relationships/slide" Target="slides/slide65.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5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5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6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6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6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6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6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6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6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6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6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7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7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7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p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7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7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p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7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7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1550992f67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g1550992f67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ontents slide layout">
  <p:cSld name="10_Contents slide layout">
    <p:bg>
      <p:bgPr>
        <a:blipFill>
          <a:blip r:embed="rId2">
            <a:alphaModFix/>
          </a:blip>
          <a:stretch>
            <a:fillRect/>
          </a:stretch>
        </a:blipFill>
      </p:bgPr>
    </p:bg>
    <p:spTree>
      <p:nvGrpSpPr>
        <p:cNvPr id="11" name="Shape 11"/>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 branco" type="blank">
  <p:cSld name="BLANK">
    <p:spTree>
      <p:nvGrpSpPr>
        <p:cNvPr id="54" name="Shape 54"/>
        <p:cNvGrpSpPr/>
        <p:nvPr/>
      </p:nvGrpSpPr>
      <p:grpSpPr>
        <a:xfrm>
          <a:off x="0" y="0"/>
          <a:ext cx="0" cy="0"/>
          <a:chOff x="0" y="0"/>
          <a:chExt cx="0" cy="0"/>
        </a:xfrm>
      </p:grpSpPr>
      <p:sp>
        <p:nvSpPr>
          <p:cNvPr id="55" name="Google Shape;55;p8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com Legenda" type="objTx">
  <p:cSld name="OBJECT_WITH_CAPTION_TEXT">
    <p:spTree>
      <p:nvGrpSpPr>
        <p:cNvPr id="58" name="Shape 58"/>
        <p:cNvGrpSpPr/>
        <p:nvPr/>
      </p:nvGrpSpPr>
      <p:grpSpPr>
        <a:xfrm>
          <a:off x="0" y="0"/>
          <a:ext cx="0" cy="0"/>
          <a:chOff x="0" y="0"/>
          <a:chExt cx="0" cy="0"/>
        </a:xfrm>
      </p:grpSpPr>
      <p:sp>
        <p:nvSpPr>
          <p:cNvPr id="59" name="Google Shape;59;p8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8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8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8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8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m com Legenda" type="picTx">
  <p:cSld name="PICTURE_WITH_CAPTION_TEXT">
    <p:spTree>
      <p:nvGrpSpPr>
        <p:cNvPr id="65" name="Shape 65"/>
        <p:cNvGrpSpPr/>
        <p:nvPr/>
      </p:nvGrpSpPr>
      <p:grpSpPr>
        <a:xfrm>
          <a:off x="0" y="0"/>
          <a:ext cx="0" cy="0"/>
          <a:chOff x="0" y="0"/>
          <a:chExt cx="0" cy="0"/>
        </a:xfrm>
      </p:grpSpPr>
      <p:sp>
        <p:nvSpPr>
          <p:cNvPr id="66" name="Google Shape;66;p9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90"/>
          <p:cNvSpPr/>
          <p:nvPr>
            <p:ph idx="2" type="pic"/>
          </p:nvPr>
        </p:nvSpPr>
        <p:spPr>
          <a:xfrm>
            <a:off x="5183188" y="987425"/>
            <a:ext cx="6172200" cy="4873625"/>
          </a:xfrm>
          <a:prstGeom prst="rect">
            <a:avLst/>
          </a:prstGeom>
          <a:noFill/>
          <a:ln>
            <a:noFill/>
          </a:ln>
        </p:spPr>
      </p:sp>
      <p:sp>
        <p:nvSpPr>
          <p:cNvPr id="68" name="Google Shape;68;p9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9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l" type="vertTx">
  <p:cSld name="VERTICAL_TEXT">
    <p:spTree>
      <p:nvGrpSpPr>
        <p:cNvPr id="72" name="Shape 72"/>
        <p:cNvGrpSpPr/>
        <p:nvPr/>
      </p:nvGrpSpPr>
      <p:grpSpPr>
        <a:xfrm>
          <a:off x="0" y="0"/>
          <a:ext cx="0" cy="0"/>
          <a:chOff x="0" y="0"/>
          <a:chExt cx="0" cy="0"/>
        </a:xfrm>
      </p:grpSpPr>
      <p:sp>
        <p:nvSpPr>
          <p:cNvPr id="73" name="Google Shape;73;p9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9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9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9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9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texto verticais" type="vertTitleAndTx">
  <p:cSld name="VERTICAL_TITLE_AND_VERTICAL_TEXT">
    <p:spTree>
      <p:nvGrpSpPr>
        <p:cNvPr id="78" name="Shape 78"/>
        <p:cNvGrpSpPr/>
        <p:nvPr/>
      </p:nvGrpSpPr>
      <p:grpSpPr>
        <a:xfrm>
          <a:off x="0" y="0"/>
          <a:ext cx="0" cy="0"/>
          <a:chOff x="0" y="0"/>
          <a:chExt cx="0" cy="0"/>
        </a:xfrm>
      </p:grpSpPr>
      <p:sp>
        <p:nvSpPr>
          <p:cNvPr id="79" name="Google Shape;79;p9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9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9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9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9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ontents slide layout">
  <p:cSld name="17_Contents slide layout">
    <p:bg>
      <p:bgPr>
        <a:blipFill>
          <a:blip r:embed="rId2">
            <a:alphaModFix/>
          </a:blip>
          <a:stretch>
            <a:fillRect/>
          </a:stretch>
        </a:blipFill>
      </p:bgPr>
    </p:bg>
    <p:spTree>
      <p:nvGrpSpPr>
        <p:cNvPr id="84" name="Shape 8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Agenda slide layout">
  <p:cSld name="3_Agenda slide layout">
    <p:bg>
      <p:bgPr>
        <a:blipFill>
          <a:blip r:embed="rId2">
            <a:alphaModFix/>
          </a:blip>
          <a:stretch>
            <a:fillRect/>
          </a:stretch>
        </a:blipFill>
      </p:bgPr>
    </p:bg>
    <p:spTree>
      <p:nvGrpSpPr>
        <p:cNvPr id="12" name="Shape 12"/>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slide layout">
  <p:cSld name="Contents slide layout">
    <p:spTree>
      <p:nvGrpSpPr>
        <p:cNvPr id="13" name="Shape 13"/>
        <p:cNvGrpSpPr/>
        <p:nvPr/>
      </p:nvGrpSpPr>
      <p:grpSpPr>
        <a:xfrm>
          <a:off x="0" y="0"/>
          <a:ext cx="0" cy="0"/>
          <a:chOff x="0" y="0"/>
          <a:chExt cx="0" cy="0"/>
        </a:xfrm>
      </p:grpSpPr>
      <p:sp>
        <p:nvSpPr>
          <p:cNvPr id="14" name="Google Shape;14;p81"/>
          <p:cNvSpPr txBox="1"/>
          <p:nvPr>
            <p:ph idx="1" type="body"/>
          </p:nvPr>
        </p:nvSpPr>
        <p:spPr>
          <a:xfrm>
            <a:off x="323529" y="339509"/>
            <a:ext cx="11573197" cy="724247"/>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rgbClr val="262626"/>
              </a:buClr>
              <a:buSzPts val="5400"/>
              <a:buNone/>
              <a:defRPr b="0" sz="5400">
                <a:solidFill>
                  <a:srgbClr val="262626"/>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e conteúdo" type="obj">
  <p:cSld name="OBJECT">
    <p:spTree>
      <p:nvGrpSpPr>
        <p:cNvPr id="15" name="Shape 15"/>
        <p:cNvGrpSpPr/>
        <p:nvPr/>
      </p:nvGrpSpPr>
      <p:grpSpPr>
        <a:xfrm>
          <a:off x="0" y="0"/>
          <a:ext cx="0" cy="0"/>
          <a:chOff x="0" y="0"/>
          <a:chExt cx="0" cy="0"/>
        </a:xfrm>
      </p:grpSpPr>
      <p:sp>
        <p:nvSpPr>
          <p:cNvPr id="16" name="Google Shape;16;p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8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8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8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8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ente título" type="titleOnly">
  <p:cSld name="TITLE_ONLY">
    <p:spTree>
      <p:nvGrpSpPr>
        <p:cNvPr id="21" name="Shape 21"/>
        <p:cNvGrpSpPr/>
        <p:nvPr/>
      </p:nvGrpSpPr>
      <p:grpSpPr>
        <a:xfrm>
          <a:off x="0" y="0"/>
          <a:ext cx="0" cy="0"/>
          <a:chOff x="0" y="0"/>
          <a:chExt cx="0" cy="0"/>
        </a:xfrm>
      </p:grpSpPr>
      <p:sp>
        <p:nvSpPr>
          <p:cNvPr id="22" name="Google Shape;22;p8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8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8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8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de título" type="title">
  <p:cSld name="TITLE">
    <p:spTree>
      <p:nvGrpSpPr>
        <p:cNvPr id="26" name="Shape 26"/>
        <p:cNvGrpSpPr/>
        <p:nvPr/>
      </p:nvGrpSpPr>
      <p:grpSpPr>
        <a:xfrm>
          <a:off x="0" y="0"/>
          <a:ext cx="0" cy="0"/>
          <a:chOff x="0" y="0"/>
          <a:chExt cx="0" cy="0"/>
        </a:xfrm>
      </p:grpSpPr>
      <p:sp>
        <p:nvSpPr>
          <p:cNvPr id="27" name="Google Shape;27;p8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8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9" name="Google Shape;29;p8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8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8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beçalho da Seção" type="secHead">
  <p:cSld name="SECTION_HEADER">
    <p:spTree>
      <p:nvGrpSpPr>
        <p:cNvPr id="32" name="Shape 32"/>
        <p:cNvGrpSpPr/>
        <p:nvPr/>
      </p:nvGrpSpPr>
      <p:grpSpPr>
        <a:xfrm>
          <a:off x="0" y="0"/>
          <a:ext cx="0" cy="0"/>
          <a:chOff x="0" y="0"/>
          <a:chExt cx="0" cy="0"/>
        </a:xfrm>
      </p:grpSpPr>
      <p:sp>
        <p:nvSpPr>
          <p:cNvPr id="33" name="Google Shape;33;p8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8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8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8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8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as Partes de Conteúdo" type="twoObj">
  <p:cSld name="TWO_OBJECTS">
    <p:spTree>
      <p:nvGrpSpPr>
        <p:cNvPr id="38" name="Shape 38"/>
        <p:cNvGrpSpPr/>
        <p:nvPr/>
      </p:nvGrpSpPr>
      <p:grpSpPr>
        <a:xfrm>
          <a:off x="0" y="0"/>
          <a:ext cx="0" cy="0"/>
          <a:chOff x="0" y="0"/>
          <a:chExt cx="0" cy="0"/>
        </a:xfrm>
      </p:grpSpPr>
      <p:sp>
        <p:nvSpPr>
          <p:cNvPr id="39" name="Google Shape;39;p8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8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8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8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8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8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ção" type="twoTxTwoObj">
  <p:cSld name="TWO_OBJECTS_WITH_TEXT">
    <p:spTree>
      <p:nvGrpSpPr>
        <p:cNvPr id="45" name="Shape 45"/>
        <p:cNvGrpSpPr/>
        <p:nvPr/>
      </p:nvGrpSpPr>
      <p:grpSpPr>
        <a:xfrm>
          <a:off x="0" y="0"/>
          <a:ext cx="0" cy="0"/>
          <a:chOff x="0" y="0"/>
          <a:chExt cx="0" cy="0"/>
        </a:xfrm>
      </p:grpSpPr>
      <p:sp>
        <p:nvSpPr>
          <p:cNvPr id="46" name="Google Shape;46;p8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8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8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8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8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8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eagendas.cgu.gov.br/" TargetMode="External"/><Relationship Id="rId4" Type="http://schemas.openxmlformats.org/officeDocument/2006/relationships/hyperlink" Target="http://acesso.gov.br/"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2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2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2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3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3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3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3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3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image" Target="../media/image3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3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 Id="rId3" Type="http://schemas.openxmlformats.org/officeDocument/2006/relationships/image" Target="../media/image38.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2.xml"/><Relationship Id="rId3" Type="http://schemas.openxmlformats.org/officeDocument/2006/relationships/image" Target="../media/image4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 Id="rId3" Type="http://schemas.openxmlformats.org/officeDocument/2006/relationships/image" Target="../media/image4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5.xml"/><Relationship Id="rId3" Type="http://schemas.openxmlformats.org/officeDocument/2006/relationships/image" Target="../media/image4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 Id="rId3" Type="http://schemas.openxmlformats.org/officeDocument/2006/relationships/image" Target="../media/image4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 Id="rId3" Type="http://schemas.openxmlformats.org/officeDocument/2006/relationships/image" Target="../media/image47.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 Id="rId3" Type="http://schemas.openxmlformats.org/officeDocument/2006/relationships/image" Target="../media/image4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 Id="rId3" Type="http://schemas.openxmlformats.org/officeDocument/2006/relationships/image" Target="../media/image4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4.xml"/><Relationship Id="rId3" Type="http://schemas.openxmlformats.org/officeDocument/2006/relationships/image" Target="../media/image48.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 Id="rId3" Type="http://schemas.openxmlformats.org/officeDocument/2006/relationships/image" Target="../media/image4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6.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rot="5400000">
            <a:off x="1428749" y="-1428749"/>
            <a:ext cx="4200525" cy="7058026"/>
          </a:xfrm>
          <a:prstGeom prst="rtTriangle">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5400" u="none" cap="none" strike="noStrike">
              <a:solidFill>
                <a:schemeClr val="lt1"/>
              </a:solidFill>
              <a:latin typeface="Calibri"/>
              <a:ea typeface="Calibri"/>
              <a:cs typeface="Calibri"/>
              <a:sym typeface="Calibri"/>
            </a:endParaRPr>
          </a:p>
        </p:txBody>
      </p:sp>
      <p:sp>
        <p:nvSpPr>
          <p:cNvPr id="90" name="Google Shape;90;p1"/>
          <p:cNvSpPr/>
          <p:nvPr/>
        </p:nvSpPr>
        <p:spPr>
          <a:xfrm rot="-5400000">
            <a:off x="6562724" y="1228725"/>
            <a:ext cx="4200525" cy="7058026"/>
          </a:xfrm>
          <a:prstGeom prst="rtTriangle">
            <a:avLst/>
          </a:prstGeom>
          <a:solidFill>
            <a:schemeClr val="accent2">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1" name="Google Shape;91;p1"/>
          <p:cNvSpPr txBox="1"/>
          <p:nvPr/>
        </p:nvSpPr>
        <p:spPr>
          <a:xfrm>
            <a:off x="180802" y="269875"/>
            <a:ext cx="3821084" cy="2387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800"/>
              <a:buFont typeface="Calibri"/>
              <a:buNone/>
            </a:pPr>
            <a:r>
              <a:rPr b="1" i="0" lang="pt-BR" sz="4800" u="none" cap="none" strike="noStrike">
                <a:solidFill>
                  <a:schemeClr val="lt1"/>
                </a:solidFill>
                <a:latin typeface="Calibri"/>
                <a:ea typeface="Calibri"/>
                <a:cs typeface="Calibri"/>
                <a:sym typeface="Calibri"/>
              </a:rPr>
              <a:t>CONHECENDO O SISTEMA </a:t>
            </a:r>
            <a:endParaRPr/>
          </a:p>
          <a:p>
            <a:pPr indent="0" lvl="0" marL="0" marR="0" rtl="0" algn="l">
              <a:lnSpc>
                <a:spcPct val="90000"/>
              </a:lnSpc>
              <a:spcBef>
                <a:spcPts val="0"/>
              </a:spcBef>
              <a:spcAft>
                <a:spcPts val="0"/>
              </a:spcAft>
              <a:buClr>
                <a:schemeClr val="lt1"/>
              </a:buClr>
              <a:buSzPts val="4800"/>
              <a:buFont typeface="Calibri"/>
              <a:buNone/>
            </a:pPr>
            <a:r>
              <a:rPr b="1" i="0" lang="pt-BR" sz="4800" u="none" cap="none" strike="noStrike">
                <a:solidFill>
                  <a:schemeClr val="lt1"/>
                </a:solidFill>
                <a:latin typeface="Calibri"/>
                <a:ea typeface="Calibri"/>
                <a:cs typeface="Calibri"/>
                <a:sym typeface="Calibri"/>
              </a:rPr>
              <a:t>E-AGENDAS</a:t>
            </a:r>
            <a:endParaRPr b="1" i="0" sz="4800" u="none" cap="none" strike="noStrike">
              <a:solidFill>
                <a:schemeClr val="lt1"/>
              </a:solidFill>
              <a:latin typeface="Calibri"/>
              <a:ea typeface="Calibri"/>
              <a:cs typeface="Calibri"/>
              <a:sym typeface="Calibri"/>
            </a:endParaRPr>
          </a:p>
        </p:txBody>
      </p:sp>
      <p:sp>
        <p:nvSpPr>
          <p:cNvPr id="92" name="Google Shape;92;p1"/>
          <p:cNvSpPr txBox="1"/>
          <p:nvPr/>
        </p:nvSpPr>
        <p:spPr>
          <a:xfrm>
            <a:off x="8117525" y="5059400"/>
            <a:ext cx="4128300" cy="1656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1600"/>
              <a:buFont typeface="Calibri"/>
              <a:buNone/>
            </a:pPr>
            <a:r>
              <a:rPr b="1" i="0" lang="pt-BR" sz="1500" u="none" cap="none" strike="noStrike">
                <a:solidFill>
                  <a:schemeClr val="lt1"/>
                </a:solidFill>
                <a:latin typeface="Calibri"/>
                <a:ea typeface="Calibri"/>
                <a:cs typeface="Calibri"/>
                <a:sym typeface="Calibri"/>
              </a:rPr>
              <a:t>PERFIL:</a:t>
            </a:r>
            <a:endParaRPr sz="1300"/>
          </a:p>
          <a:p>
            <a:pPr indent="0" lvl="0" marL="0" marR="0" rtl="0" algn="l">
              <a:lnSpc>
                <a:spcPct val="90000"/>
              </a:lnSpc>
              <a:spcBef>
                <a:spcPts val="0"/>
              </a:spcBef>
              <a:spcAft>
                <a:spcPts val="0"/>
              </a:spcAft>
              <a:buClr>
                <a:schemeClr val="lt1"/>
              </a:buClr>
              <a:buSzPts val="1600"/>
              <a:buFont typeface="Calibri"/>
              <a:buNone/>
            </a:pPr>
            <a:r>
              <a:rPr b="1" i="0" lang="pt-BR" sz="1500" u="none" cap="none" strike="noStrike">
                <a:solidFill>
                  <a:schemeClr val="lt1"/>
                </a:solidFill>
                <a:latin typeface="Calibri"/>
                <a:ea typeface="Calibri"/>
                <a:cs typeface="Calibri"/>
                <a:sym typeface="Calibri"/>
              </a:rPr>
              <a:t>- AGENTE PÚBLICO OBRIGADO</a:t>
            </a:r>
            <a:r>
              <a:rPr b="1" lang="pt-BR" sz="1500">
                <a:solidFill>
                  <a:schemeClr val="lt1"/>
                </a:solidFill>
                <a:latin typeface="Calibri"/>
                <a:ea typeface="Calibri"/>
                <a:cs typeface="Calibri"/>
                <a:sym typeface="Calibri"/>
              </a:rPr>
              <a:t> </a:t>
            </a:r>
            <a:r>
              <a:rPr b="1" i="0" lang="pt-BR" sz="1500" u="none" cap="none" strike="noStrike">
                <a:solidFill>
                  <a:schemeClr val="lt1"/>
                </a:solidFill>
                <a:latin typeface="Calibri"/>
                <a:ea typeface="Calibri"/>
                <a:cs typeface="Calibri"/>
                <a:sym typeface="Calibri"/>
              </a:rPr>
              <a:t>(titular e eventual)</a:t>
            </a:r>
            <a:endParaRPr sz="1300"/>
          </a:p>
          <a:p>
            <a:pPr indent="0" lvl="0" marL="0" marR="0" rtl="0" algn="l">
              <a:lnSpc>
                <a:spcPct val="90000"/>
              </a:lnSpc>
              <a:spcBef>
                <a:spcPts val="0"/>
              </a:spcBef>
              <a:spcAft>
                <a:spcPts val="0"/>
              </a:spcAft>
              <a:buClr>
                <a:schemeClr val="lt1"/>
              </a:buClr>
              <a:buSzPts val="1600"/>
              <a:buFont typeface="Calibri"/>
              <a:buNone/>
            </a:pPr>
            <a:r>
              <a:rPr b="1" i="0" lang="pt-BR" sz="1500" u="none" cap="none" strike="noStrike">
                <a:solidFill>
                  <a:schemeClr val="lt1"/>
                </a:solidFill>
                <a:latin typeface="Calibri"/>
                <a:ea typeface="Calibri"/>
                <a:cs typeface="Calibri"/>
                <a:sym typeface="Calibri"/>
              </a:rPr>
              <a:t>- ASSISTENTE TÉCNICO </a:t>
            </a:r>
            <a:endParaRPr sz="1300"/>
          </a:p>
          <a:p>
            <a:pPr indent="0" lvl="0" marL="0" marR="0" rtl="0" algn="l">
              <a:lnSpc>
                <a:spcPct val="90000"/>
              </a:lnSpc>
              <a:spcBef>
                <a:spcPts val="0"/>
              </a:spcBef>
              <a:spcAft>
                <a:spcPts val="0"/>
              </a:spcAft>
              <a:buClr>
                <a:schemeClr val="dk1"/>
              </a:buClr>
              <a:buSzPts val="1600"/>
              <a:buFont typeface="Calibri"/>
              <a:buNone/>
            </a:pPr>
            <a:r>
              <a:t/>
            </a:r>
            <a:endParaRPr b="1" i="0" sz="1500" u="none" cap="none" strike="noStrike">
              <a:solidFill>
                <a:schemeClr val="dk1"/>
              </a:solidFill>
              <a:latin typeface="Calibri"/>
              <a:ea typeface="Calibri"/>
              <a:cs typeface="Calibri"/>
              <a:sym typeface="Calibri"/>
            </a:endParaRPr>
          </a:p>
        </p:txBody>
      </p:sp>
      <p:pic>
        <p:nvPicPr>
          <p:cNvPr descr="A Mettzer é a plataforma para você fazer seus trabalhos da Unilab" id="93" name="Google Shape;93;p1"/>
          <p:cNvPicPr preferRelativeResize="0"/>
          <p:nvPr/>
        </p:nvPicPr>
        <p:blipFill rotWithShape="1">
          <a:blip r:embed="rId3">
            <a:alphaModFix/>
          </a:blip>
          <a:srcRect b="0" l="0" r="0" t="0"/>
          <a:stretch/>
        </p:blipFill>
        <p:spPr>
          <a:xfrm>
            <a:off x="7980043" y="5844321"/>
            <a:ext cx="4128188" cy="10136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10"/>
          <p:cNvPicPr preferRelativeResize="0"/>
          <p:nvPr/>
        </p:nvPicPr>
        <p:blipFill rotWithShape="1">
          <a:blip r:embed="rId3">
            <a:alphaModFix/>
          </a:blip>
          <a:srcRect b="0" l="0" r="0" t="0"/>
          <a:stretch/>
        </p:blipFill>
        <p:spPr>
          <a:xfrm>
            <a:off x="1337375" y="688213"/>
            <a:ext cx="9517249" cy="54815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11"/>
          <p:cNvPicPr preferRelativeResize="0"/>
          <p:nvPr>
            <p:ph idx="1" type="body"/>
          </p:nvPr>
        </p:nvPicPr>
        <p:blipFill rotWithShape="1">
          <a:blip r:embed="rId3">
            <a:alphaModFix/>
          </a:blip>
          <a:srcRect b="0" l="0" r="0" t="0"/>
          <a:stretch/>
        </p:blipFill>
        <p:spPr>
          <a:xfrm>
            <a:off x="643496" y="647615"/>
            <a:ext cx="10905008" cy="545708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2"/>
          <p:cNvSpPr txBox="1"/>
          <p:nvPr>
            <p:ph idx="1" type="body"/>
          </p:nvPr>
        </p:nvSpPr>
        <p:spPr>
          <a:xfrm>
            <a:off x="838200" y="1433384"/>
            <a:ext cx="10515600" cy="4743579"/>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434343"/>
              </a:buClr>
              <a:buSzPts val="2800"/>
              <a:buChar char="•"/>
            </a:pPr>
            <a:r>
              <a:rPr lang="pt-BR">
                <a:solidFill>
                  <a:srgbClr val="434343"/>
                </a:solidFill>
              </a:rPr>
              <a:t>É fundamental destacar que </a:t>
            </a:r>
            <a:r>
              <a:rPr b="1" lang="pt-BR">
                <a:solidFill>
                  <a:srgbClr val="434343"/>
                </a:solidFill>
              </a:rPr>
              <a:t>o agente público que delegou o perfil continua responsável pelo que for registrado e publicado em seu nome</a:t>
            </a:r>
            <a:r>
              <a:rPr lang="pt-BR">
                <a:solidFill>
                  <a:srgbClr val="434343"/>
                </a:solidFill>
              </a:rPr>
              <a:t>, devendo manter acompanhamento sistemático sobre as informações registradas na sua agenda de compromissos, e diálogo permanente e tempestivo com o agente que detém a delegação, de modo a assegurar a fidedignidade e completude dos dados.</a:t>
            </a:r>
            <a:endParaRPr>
              <a:solidFill>
                <a:srgbClr val="434343"/>
              </a:solidFill>
            </a:endParaRPr>
          </a:p>
          <a:p>
            <a:pPr indent="-50800" lvl="0" marL="228600" rtl="0" algn="just">
              <a:lnSpc>
                <a:spcPct val="90000"/>
              </a:lnSpc>
              <a:spcBef>
                <a:spcPts val="1000"/>
              </a:spcBef>
              <a:spcAft>
                <a:spcPts val="0"/>
              </a:spcAft>
              <a:buClr>
                <a:schemeClr val="dk1"/>
              </a:buClr>
              <a:buSzPts val="2800"/>
              <a:buNone/>
            </a:pPr>
            <a:r>
              <a:t/>
            </a:r>
            <a:endParaRPr>
              <a:solidFill>
                <a:srgbClr val="434343"/>
              </a:solidFill>
            </a:endParaRPr>
          </a:p>
          <a:p>
            <a:pPr indent="-228600" lvl="0" marL="228600" rtl="0" algn="just">
              <a:lnSpc>
                <a:spcPct val="90000"/>
              </a:lnSpc>
              <a:spcBef>
                <a:spcPts val="1000"/>
              </a:spcBef>
              <a:spcAft>
                <a:spcPts val="0"/>
              </a:spcAft>
              <a:buClr>
                <a:srgbClr val="434343"/>
              </a:buClr>
              <a:buSzPts val="2800"/>
              <a:buChar char="•"/>
            </a:pPr>
            <a:r>
              <a:rPr lang="pt-BR">
                <a:solidFill>
                  <a:srgbClr val="434343"/>
                </a:solidFill>
              </a:rPr>
              <a:t>O APO ou Administrador pode revogar a delegação a qualquer tempo.</a:t>
            </a:r>
            <a:endParaRPr>
              <a:solidFill>
                <a:srgbClr val="434343"/>
              </a:solidFill>
            </a:endParaRPr>
          </a:p>
          <a:p>
            <a:pPr indent="-50800" lvl="0" marL="228600" rtl="0" algn="just">
              <a:lnSpc>
                <a:spcPct val="90000"/>
              </a:lnSpc>
              <a:spcBef>
                <a:spcPts val="1000"/>
              </a:spcBef>
              <a:spcAft>
                <a:spcPts val="0"/>
              </a:spcAft>
              <a:buClr>
                <a:schemeClr val="dk1"/>
              </a:buClr>
              <a:buSzPts val="2800"/>
              <a:buNone/>
            </a:pPr>
            <a:r>
              <a:t/>
            </a:r>
            <a:endParaRPr>
              <a:solidFill>
                <a:srgbClr val="434343"/>
              </a:solidFill>
            </a:endParaRPr>
          </a:p>
        </p:txBody>
      </p:sp>
      <p:grpSp>
        <p:nvGrpSpPr>
          <p:cNvPr id="185" name="Google Shape;185;p12"/>
          <p:cNvGrpSpPr/>
          <p:nvPr/>
        </p:nvGrpSpPr>
        <p:grpSpPr>
          <a:xfrm>
            <a:off x="1" y="6176963"/>
            <a:ext cx="12191999" cy="286776"/>
            <a:chOff x="1" y="6571224"/>
            <a:chExt cx="12191999" cy="286776"/>
          </a:xfrm>
        </p:grpSpPr>
        <p:sp>
          <p:nvSpPr>
            <p:cNvPr id="186" name="Google Shape;186;p12"/>
            <p:cNvSpPr/>
            <p:nvPr/>
          </p:nvSpPr>
          <p:spPr>
            <a:xfrm>
              <a:off x="9032434" y="6573596"/>
              <a:ext cx="3159566" cy="2844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187" name="Google Shape;187;p12"/>
            <p:cNvSpPr/>
            <p:nvPr/>
          </p:nvSpPr>
          <p:spPr>
            <a:xfrm>
              <a:off x="1" y="6571225"/>
              <a:ext cx="5341411" cy="28677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88" name="Google Shape;188;p12"/>
            <p:cNvSpPr/>
            <p:nvPr/>
          </p:nvSpPr>
          <p:spPr>
            <a:xfrm flipH="1">
              <a:off x="4994250" y="6571224"/>
              <a:ext cx="1784475" cy="286775"/>
            </a:xfrm>
            <a:prstGeom prst="parallelogram">
              <a:avLst>
                <a:gd fmla="val 118955" name="adj"/>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189" name="Google Shape;189;p12"/>
            <p:cNvSpPr/>
            <p:nvPr/>
          </p:nvSpPr>
          <p:spPr>
            <a:xfrm flipH="1">
              <a:off x="6431565" y="6574120"/>
              <a:ext cx="1784475" cy="283880"/>
            </a:xfrm>
            <a:prstGeom prst="parallelogram">
              <a:avLst>
                <a:gd fmla="val 118955" name="adj"/>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190" name="Google Shape;190;p12"/>
            <p:cNvSpPr/>
            <p:nvPr/>
          </p:nvSpPr>
          <p:spPr>
            <a:xfrm flipH="1">
              <a:off x="7594113" y="6574120"/>
              <a:ext cx="1784475" cy="283880"/>
            </a:xfrm>
            <a:prstGeom prst="parallelogram">
              <a:avLst>
                <a:gd fmla="val 118955"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3600"/>
              <a:buFont typeface="Calibri"/>
              <a:buNone/>
            </a:pPr>
            <a:r>
              <a:rPr lang="pt-BR" sz="3600">
                <a:solidFill>
                  <a:srgbClr val="434343"/>
                </a:solidFill>
              </a:rPr>
              <a:t>Observação Importante:</a:t>
            </a:r>
            <a:endParaRPr b="1"/>
          </a:p>
        </p:txBody>
      </p:sp>
      <p:sp>
        <p:nvSpPr>
          <p:cNvPr id="196" name="Google Shape;196;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3C78D8"/>
              </a:buClr>
              <a:buSzPts val="2800"/>
              <a:buChar char="•"/>
            </a:pPr>
            <a:r>
              <a:rPr lang="pt-BR">
                <a:solidFill>
                  <a:srgbClr val="3C78D8"/>
                </a:solidFill>
              </a:rPr>
              <a:t>Para fins de treinamento, os APO´s precisam indicar os nomes dos seus AT’s.</a:t>
            </a:r>
            <a:endParaRPr>
              <a:solidFill>
                <a:srgbClr val="3C78D8"/>
              </a:solidFill>
            </a:endParaRPr>
          </a:p>
          <a:p>
            <a:pPr indent="-50800" lvl="0" marL="228600" rtl="0" algn="just">
              <a:lnSpc>
                <a:spcPct val="90000"/>
              </a:lnSpc>
              <a:spcBef>
                <a:spcPts val="1000"/>
              </a:spcBef>
              <a:spcAft>
                <a:spcPts val="0"/>
              </a:spcAft>
              <a:buClr>
                <a:schemeClr val="dk1"/>
              </a:buClr>
              <a:buSzPts val="2800"/>
              <a:buNone/>
            </a:pPr>
            <a:r>
              <a:t/>
            </a:r>
            <a:endParaRPr>
              <a:solidFill>
                <a:srgbClr val="3C78D8"/>
              </a:solidFill>
            </a:endParaRPr>
          </a:p>
          <a:p>
            <a:pPr indent="-228600" lvl="0" marL="228600" rtl="0" algn="just">
              <a:lnSpc>
                <a:spcPct val="90000"/>
              </a:lnSpc>
              <a:spcBef>
                <a:spcPts val="1000"/>
              </a:spcBef>
              <a:spcAft>
                <a:spcPts val="0"/>
              </a:spcAft>
              <a:buClr>
                <a:srgbClr val="3C78D8"/>
              </a:buClr>
              <a:buSzPts val="2800"/>
              <a:buChar char="•"/>
            </a:pPr>
            <a:r>
              <a:rPr lang="pt-BR">
                <a:solidFill>
                  <a:srgbClr val="3C78D8"/>
                </a:solidFill>
              </a:rPr>
              <a:t>Treinamento de AT’s:</a:t>
            </a:r>
            <a:endParaRPr>
              <a:solidFill>
                <a:srgbClr val="3C78D8"/>
              </a:solidFill>
            </a:endParaRPr>
          </a:p>
          <a:p>
            <a:pPr indent="0" lvl="0" marL="228600" rtl="0" algn="just">
              <a:lnSpc>
                <a:spcPct val="90000"/>
              </a:lnSpc>
              <a:spcBef>
                <a:spcPts val="1000"/>
              </a:spcBef>
              <a:spcAft>
                <a:spcPts val="0"/>
              </a:spcAft>
              <a:buNone/>
            </a:pPr>
            <a:r>
              <a:rPr lang="pt-BR">
                <a:solidFill>
                  <a:srgbClr val="3C78D8"/>
                </a:solidFill>
              </a:rPr>
              <a:t>Dia </a:t>
            </a:r>
            <a:r>
              <a:rPr b="1" lang="pt-BR">
                <a:solidFill>
                  <a:srgbClr val="3C78D8"/>
                </a:solidFill>
              </a:rPr>
              <a:t>21/09, 9h, </a:t>
            </a:r>
            <a:r>
              <a:rPr lang="pt-BR">
                <a:solidFill>
                  <a:srgbClr val="3C78D8"/>
                </a:solidFill>
              </a:rPr>
              <a:t>na </a:t>
            </a:r>
            <a:r>
              <a:rPr lang="pt-BR">
                <a:solidFill>
                  <a:srgbClr val="3C78D8"/>
                </a:solidFill>
              </a:rPr>
              <a:t>Sala de videoconferência do Campus da Liberdade.</a:t>
            </a:r>
            <a:endParaRPr>
              <a:solidFill>
                <a:srgbClr val="3C78D8"/>
              </a:solidFill>
            </a:endParaRPr>
          </a:p>
          <a:p>
            <a:pPr indent="-50800" lvl="0" marL="228600" rtl="0" algn="just">
              <a:lnSpc>
                <a:spcPct val="90000"/>
              </a:lnSpc>
              <a:spcBef>
                <a:spcPts val="1000"/>
              </a:spcBef>
              <a:spcAft>
                <a:spcPts val="0"/>
              </a:spcAft>
              <a:buClr>
                <a:schemeClr val="dk1"/>
              </a:buClr>
              <a:buSzPts val="2800"/>
              <a:buNone/>
            </a:pPr>
            <a:r>
              <a:t/>
            </a:r>
            <a:endParaRPr>
              <a:solidFill>
                <a:srgbClr val="3C78D8"/>
              </a:solidFill>
            </a:endParaRPr>
          </a:p>
          <a:p>
            <a:pPr indent="-50800" lvl="0" marL="228600" rtl="0" algn="just">
              <a:lnSpc>
                <a:spcPct val="90000"/>
              </a:lnSpc>
              <a:spcBef>
                <a:spcPts val="1000"/>
              </a:spcBef>
              <a:spcAft>
                <a:spcPts val="0"/>
              </a:spcAft>
              <a:buClr>
                <a:schemeClr val="dk1"/>
              </a:buClr>
              <a:buSzPts val="2800"/>
              <a:buNone/>
            </a:pPr>
            <a:r>
              <a:t/>
            </a:r>
            <a:endParaRPr>
              <a:solidFill>
                <a:srgbClr val="3C78D8"/>
              </a:solidFill>
            </a:endParaRPr>
          </a:p>
        </p:txBody>
      </p:sp>
      <p:grpSp>
        <p:nvGrpSpPr>
          <p:cNvPr id="197" name="Google Shape;197;p13"/>
          <p:cNvGrpSpPr/>
          <p:nvPr/>
        </p:nvGrpSpPr>
        <p:grpSpPr>
          <a:xfrm>
            <a:off x="1" y="6176963"/>
            <a:ext cx="12191999" cy="286776"/>
            <a:chOff x="1" y="6571224"/>
            <a:chExt cx="12191999" cy="286776"/>
          </a:xfrm>
        </p:grpSpPr>
        <p:sp>
          <p:nvSpPr>
            <p:cNvPr id="198" name="Google Shape;198;p13"/>
            <p:cNvSpPr/>
            <p:nvPr/>
          </p:nvSpPr>
          <p:spPr>
            <a:xfrm>
              <a:off x="9032434" y="6573596"/>
              <a:ext cx="3159566" cy="2844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199" name="Google Shape;199;p13"/>
            <p:cNvSpPr/>
            <p:nvPr/>
          </p:nvSpPr>
          <p:spPr>
            <a:xfrm>
              <a:off x="1" y="6571225"/>
              <a:ext cx="5341411" cy="28677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200" name="Google Shape;200;p13"/>
            <p:cNvSpPr/>
            <p:nvPr/>
          </p:nvSpPr>
          <p:spPr>
            <a:xfrm flipH="1">
              <a:off x="4994250" y="6571224"/>
              <a:ext cx="1784475" cy="286775"/>
            </a:xfrm>
            <a:prstGeom prst="parallelogram">
              <a:avLst>
                <a:gd fmla="val 118955" name="adj"/>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201" name="Google Shape;201;p13"/>
            <p:cNvSpPr/>
            <p:nvPr/>
          </p:nvSpPr>
          <p:spPr>
            <a:xfrm flipH="1">
              <a:off x="6431565" y="6574120"/>
              <a:ext cx="1784475" cy="283880"/>
            </a:xfrm>
            <a:prstGeom prst="parallelogram">
              <a:avLst>
                <a:gd fmla="val 118955" name="adj"/>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202" name="Google Shape;202;p13"/>
            <p:cNvSpPr/>
            <p:nvPr/>
          </p:nvSpPr>
          <p:spPr>
            <a:xfrm flipH="1">
              <a:off x="7594113" y="6574120"/>
              <a:ext cx="1784475" cy="283880"/>
            </a:xfrm>
            <a:prstGeom prst="parallelogram">
              <a:avLst>
                <a:gd fmla="val 118955"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4"/>
          <p:cNvSpPr/>
          <p:nvPr/>
        </p:nvSpPr>
        <p:spPr>
          <a:xfrm>
            <a:off x="3574473" y="1339"/>
            <a:ext cx="8617527" cy="6856661"/>
          </a:xfrm>
          <a:custGeom>
            <a:rect b="b" l="l" r="r" t="t"/>
            <a:pathLst>
              <a:path extrusionOk="0" h="6856661" w="7259782">
                <a:moveTo>
                  <a:pt x="0" y="0"/>
                </a:moveTo>
                <a:lnTo>
                  <a:pt x="7259782" y="0"/>
                </a:lnTo>
                <a:lnTo>
                  <a:pt x="7259782" y="6856661"/>
                </a:lnTo>
                <a:lnTo>
                  <a:pt x="2798618" y="685666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4"/>
          <p:cNvSpPr txBox="1"/>
          <p:nvPr/>
        </p:nvSpPr>
        <p:spPr>
          <a:xfrm>
            <a:off x="4049425" y="2009799"/>
            <a:ext cx="7667700" cy="24195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262626"/>
              </a:buClr>
              <a:buSzPts val="6000"/>
              <a:buFont typeface="Calibri"/>
              <a:buNone/>
            </a:pPr>
            <a:r>
              <a:rPr b="1" lang="pt-BR" sz="6000">
                <a:solidFill>
                  <a:schemeClr val="lt1"/>
                </a:solidFill>
                <a:latin typeface="Calibri"/>
                <a:ea typeface="Calibri"/>
                <a:cs typeface="Calibri"/>
                <a:sym typeface="Calibri"/>
              </a:rPr>
              <a:t>Registro de afastamento e substituições</a:t>
            </a:r>
            <a:endParaRPr>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96862"/>
          </a:schemeClr>
        </a:solidFill>
      </p:bgPr>
    </p:bg>
    <p:spTree>
      <p:nvGrpSpPr>
        <p:cNvPr id="212" name="Shape 212"/>
        <p:cNvGrpSpPr/>
        <p:nvPr/>
      </p:nvGrpSpPr>
      <p:grpSpPr>
        <a:xfrm>
          <a:off x="0" y="0"/>
          <a:ext cx="0" cy="0"/>
          <a:chOff x="0" y="0"/>
          <a:chExt cx="0" cy="0"/>
        </a:xfrm>
      </p:grpSpPr>
      <p:sp>
        <p:nvSpPr>
          <p:cNvPr id="213" name="Google Shape;213;p15"/>
          <p:cNvSpPr/>
          <p:nvPr/>
        </p:nvSpPr>
        <p:spPr>
          <a:xfrm>
            <a:off x="9032434" y="4291734"/>
            <a:ext cx="3159566" cy="2844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214" name="Google Shape;214;p15"/>
          <p:cNvSpPr/>
          <p:nvPr/>
        </p:nvSpPr>
        <p:spPr>
          <a:xfrm>
            <a:off x="1" y="6571225"/>
            <a:ext cx="5341411" cy="28677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215" name="Google Shape;215;p15"/>
          <p:cNvSpPr/>
          <p:nvPr/>
        </p:nvSpPr>
        <p:spPr>
          <a:xfrm rot="-5400000">
            <a:off x="4654712" y="6171300"/>
            <a:ext cx="1044282" cy="329117"/>
          </a:xfrm>
          <a:prstGeom prst="parallelogram">
            <a:avLst>
              <a:gd fmla="val 84008" name="adj"/>
            </a:avLst>
          </a:prstGeom>
          <a:gradFill>
            <a:gsLst>
              <a:gs pos="0">
                <a:srgbClr val="B28600"/>
              </a:gs>
              <a:gs pos="100000">
                <a:srgbClr val="B2860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216" name="Google Shape;216;p15"/>
          <p:cNvSpPr/>
          <p:nvPr/>
        </p:nvSpPr>
        <p:spPr>
          <a:xfrm flipH="1">
            <a:off x="5012294" y="5813716"/>
            <a:ext cx="1784475" cy="283880"/>
          </a:xfrm>
          <a:prstGeom prst="parallelogram">
            <a:avLst>
              <a:gd fmla="val 118955" name="adj"/>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217" name="Google Shape;217;p15"/>
          <p:cNvSpPr/>
          <p:nvPr/>
        </p:nvSpPr>
        <p:spPr>
          <a:xfrm rot="-5400000">
            <a:off x="6112082" y="5410894"/>
            <a:ext cx="1044282" cy="329117"/>
          </a:xfrm>
          <a:prstGeom prst="parallelogram">
            <a:avLst>
              <a:gd fmla="val 84008" name="adj"/>
            </a:avLst>
          </a:prstGeom>
          <a:gradFill>
            <a:gsLst>
              <a:gs pos="0">
                <a:srgbClr val="737373"/>
              </a:gs>
              <a:gs pos="100000">
                <a:srgbClr val="737373"/>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218" name="Google Shape;218;p15"/>
          <p:cNvSpPr/>
          <p:nvPr/>
        </p:nvSpPr>
        <p:spPr>
          <a:xfrm flipH="1">
            <a:off x="6469665" y="5052987"/>
            <a:ext cx="1784475" cy="283880"/>
          </a:xfrm>
          <a:prstGeom prst="parallelogram">
            <a:avLst>
              <a:gd fmla="val 118955" name="adj"/>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219" name="Google Shape;219;p15"/>
          <p:cNvSpPr/>
          <p:nvPr/>
        </p:nvSpPr>
        <p:spPr>
          <a:xfrm rot="-5400000">
            <a:off x="7566909" y="4650167"/>
            <a:ext cx="1044282" cy="329117"/>
          </a:xfrm>
          <a:prstGeom prst="parallelogram">
            <a:avLst>
              <a:gd fmla="val 84008" name="adj"/>
            </a:avLst>
          </a:prstGeom>
          <a:gradFill>
            <a:gsLst>
              <a:gs pos="0">
                <a:srgbClr val="B85410"/>
              </a:gs>
              <a:gs pos="100000">
                <a:srgbClr val="B8541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220" name="Google Shape;220;p15"/>
          <p:cNvSpPr/>
          <p:nvPr/>
        </p:nvSpPr>
        <p:spPr>
          <a:xfrm flipH="1">
            <a:off x="7924492" y="4292258"/>
            <a:ext cx="1784475" cy="283880"/>
          </a:xfrm>
          <a:prstGeom prst="parallelogram">
            <a:avLst>
              <a:gd fmla="val 118955"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221" name="Google Shape;221;p15"/>
          <p:cNvSpPr/>
          <p:nvPr/>
        </p:nvSpPr>
        <p:spPr>
          <a:xfrm flipH="1">
            <a:off x="5694663" y="5368857"/>
            <a:ext cx="374037" cy="380405"/>
          </a:xfrm>
          <a:custGeom>
            <a:rect b="b" l="l" r="r" t="t"/>
            <a:pathLst>
              <a:path extrusionOk="0" h="3227814" w="3242753">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5"/>
          <p:cNvSpPr/>
          <p:nvPr/>
        </p:nvSpPr>
        <p:spPr>
          <a:xfrm>
            <a:off x="3534356" y="6112571"/>
            <a:ext cx="329117" cy="333742"/>
          </a:xfrm>
          <a:custGeom>
            <a:rect b="b" l="l" r="r" t="t"/>
            <a:pathLst>
              <a:path extrusionOk="0" h="3230531" w="324000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5"/>
          <p:cNvSpPr/>
          <p:nvPr/>
        </p:nvSpPr>
        <p:spPr>
          <a:xfrm rot="2700000">
            <a:off x="7162012" y="4543701"/>
            <a:ext cx="247511" cy="436314"/>
          </a:xfrm>
          <a:custGeom>
            <a:rect b="b" l="l" r="r" t="t"/>
            <a:pathLst>
              <a:path extrusionOk="0" h="4001999" w="2232248">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5"/>
          <p:cNvSpPr/>
          <p:nvPr/>
        </p:nvSpPr>
        <p:spPr>
          <a:xfrm>
            <a:off x="9708437" y="3895725"/>
            <a:ext cx="479885" cy="454399"/>
          </a:xfrm>
          <a:custGeom>
            <a:rect b="b" l="l" r="r" t="t"/>
            <a:pathLst>
              <a:path extrusionOk="0" h="2940925" w="321074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5"/>
          <p:cNvSpPr txBox="1"/>
          <p:nvPr/>
        </p:nvSpPr>
        <p:spPr>
          <a:xfrm>
            <a:off x="623888" y="322199"/>
            <a:ext cx="10515600" cy="4351200"/>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90000"/>
              </a:lnSpc>
              <a:spcBef>
                <a:spcPts val="0"/>
              </a:spcBef>
              <a:spcAft>
                <a:spcPts val="0"/>
              </a:spcAft>
              <a:buClr>
                <a:srgbClr val="434343"/>
              </a:buClr>
              <a:buSzPts val="2800"/>
              <a:buFont typeface="Arial"/>
              <a:buChar char="•"/>
            </a:pPr>
            <a:r>
              <a:rPr lang="pt-BR" sz="2800">
                <a:solidFill>
                  <a:srgbClr val="434343"/>
                </a:solidFill>
                <a:latin typeface="Calibri"/>
                <a:ea typeface="Calibri"/>
                <a:cs typeface="Calibri"/>
                <a:sym typeface="Calibri"/>
              </a:rPr>
              <a:t>Sempre que um Agente Público Obrigado – APO estiver afastado, por férias, licença ou outra razão qualquer, seu substituto deverá publicar sua agenda de compromissos públicos, mesmo que não seja ele também um APO Titular.</a:t>
            </a:r>
            <a:endParaRPr>
              <a:solidFill>
                <a:srgbClr val="434343"/>
              </a:solidFill>
            </a:endParaRPr>
          </a:p>
          <a:p>
            <a:pPr indent="-50800" lvl="0" marL="228600" marR="0" rtl="0" algn="just">
              <a:lnSpc>
                <a:spcPct val="90000"/>
              </a:lnSpc>
              <a:spcBef>
                <a:spcPts val="1000"/>
              </a:spcBef>
              <a:spcAft>
                <a:spcPts val="0"/>
              </a:spcAft>
              <a:buClr>
                <a:schemeClr val="dk1"/>
              </a:buClr>
              <a:buSzPts val="2800"/>
              <a:buFont typeface="Arial"/>
              <a:buNone/>
            </a:pPr>
            <a:r>
              <a:t/>
            </a:r>
            <a:endParaRPr sz="2800">
              <a:solidFill>
                <a:srgbClr val="434343"/>
              </a:solidFill>
              <a:latin typeface="Calibri"/>
              <a:ea typeface="Calibri"/>
              <a:cs typeface="Calibri"/>
              <a:sym typeface="Calibri"/>
            </a:endParaRPr>
          </a:p>
          <a:p>
            <a:pPr indent="-228600" lvl="0" marL="228600" marR="0" rtl="0" algn="just">
              <a:lnSpc>
                <a:spcPct val="90000"/>
              </a:lnSpc>
              <a:spcBef>
                <a:spcPts val="1000"/>
              </a:spcBef>
              <a:spcAft>
                <a:spcPts val="0"/>
              </a:spcAft>
              <a:buClr>
                <a:srgbClr val="434343"/>
              </a:buClr>
              <a:buSzPts val="2800"/>
              <a:buFont typeface="Arial"/>
              <a:buChar char="•"/>
            </a:pPr>
            <a:r>
              <a:rPr lang="pt-BR" sz="2800">
                <a:solidFill>
                  <a:srgbClr val="434343"/>
                </a:solidFill>
                <a:latin typeface="Calibri"/>
                <a:ea typeface="Calibri"/>
                <a:cs typeface="Calibri"/>
                <a:sym typeface="Calibri"/>
              </a:rPr>
              <a:t>Para tanto, caso o substituto não seja APO, ele deverá ser cadastrado no sistema pelo Administrador Institucional Gestor ou Supervisor como Agente Público Obrigado Eventual. Com esse perfil, sua agenda somente ficará ativa nos períodos de substituição.</a:t>
            </a:r>
            <a:endParaRPr sz="2800">
              <a:solidFill>
                <a:srgbClr val="434343"/>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Como registrar um </a:t>
            </a:r>
            <a:r>
              <a:rPr lang="pt-BR" sz="3600">
                <a:solidFill>
                  <a:srgbClr val="434343"/>
                </a:solidFill>
              </a:rPr>
              <a:t>“Afastamento”?</a:t>
            </a:r>
            <a:endParaRPr>
              <a:solidFill>
                <a:srgbClr val="434343"/>
              </a:solidFill>
            </a:endParaRPr>
          </a:p>
        </p:txBody>
      </p:sp>
      <p:pic>
        <p:nvPicPr>
          <p:cNvPr id="231" name="Google Shape;231;p16"/>
          <p:cNvPicPr preferRelativeResize="0"/>
          <p:nvPr>
            <p:ph idx="1" type="body"/>
          </p:nvPr>
        </p:nvPicPr>
        <p:blipFill rotWithShape="1">
          <a:blip r:embed="rId3">
            <a:alphaModFix/>
          </a:blip>
          <a:srcRect b="0" l="0" r="0" t="0"/>
          <a:stretch/>
        </p:blipFill>
        <p:spPr>
          <a:xfrm>
            <a:off x="1298851" y="1619164"/>
            <a:ext cx="9594297" cy="481356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Clique em “Registrar afastamento”.</a:t>
            </a:r>
            <a:endParaRPr>
              <a:solidFill>
                <a:srgbClr val="434343"/>
              </a:solidFill>
            </a:endParaRPr>
          </a:p>
        </p:txBody>
      </p:sp>
      <p:pic>
        <p:nvPicPr>
          <p:cNvPr id="237" name="Google Shape;237;p17"/>
          <p:cNvPicPr preferRelativeResize="0"/>
          <p:nvPr>
            <p:ph idx="1" type="body"/>
          </p:nvPr>
        </p:nvPicPr>
        <p:blipFill rotWithShape="1">
          <a:blip r:embed="rId3">
            <a:alphaModFix/>
          </a:blip>
          <a:srcRect b="0" l="0" r="0" t="0"/>
          <a:stretch/>
        </p:blipFill>
        <p:spPr>
          <a:xfrm>
            <a:off x="1279920" y="1690688"/>
            <a:ext cx="9632159" cy="4741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Preencha a data de início e de fim da substituição e escolha o substituto.</a:t>
            </a:r>
            <a:endParaRPr>
              <a:solidFill>
                <a:srgbClr val="434343"/>
              </a:solidFill>
            </a:endParaRPr>
          </a:p>
        </p:txBody>
      </p:sp>
      <p:pic>
        <p:nvPicPr>
          <p:cNvPr id="243" name="Google Shape;243;p18"/>
          <p:cNvPicPr preferRelativeResize="0"/>
          <p:nvPr>
            <p:ph idx="1" type="body"/>
          </p:nvPr>
        </p:nvPicPr>
        <p:blipFill rotWithShape="1">
          <a:blip r:embed="rId3">
            <a:alphaModFix/>
          </a:blip>
          <a:srcRect b="0" l="0" r="0" t="0"/>
          <a:stretch/>
        </p:blipFill>
        <p:spPr>
          <a:xfrm>
            <a:off x="1826363" y="1959232"/>
            <a:ext cx="8539273" cy="435133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Clique em “Salvar e publicar”.</a:t>
            </a:r>
            <a:endParaRPr>
              <a:solidFill>
                <a:srgbClr val="434343"/>
              </a:solidFill>
            </a:endParaRPr>
          </a:p>
        </p:txBody>
      </p:sp>
      <p:pic>
        <p:nvPicPr>
          <p:cNvPr id="249" name="Google Shape;249;p19"/>
          <p:cNvPicPr preferRelativeResize="0"/>
          <p:nvPr>
            <p:ph idx="1" type="body"/>
          </p:nvPr>
        </p:nvPicPr>
        <p:blipFill rotWithShape="1">
          <a:blip r:embed="rId3">
            <a:alphaModFix/>
          </a:blip>
          <a:srcRect b="0" l="0" r="0" t="0"/>
          <a:stretch/>
        </p:blipFill>
        <p:spPr>
          <a:xfrm>
            <a:off x="1447513" y="1690688"/>
            <a:ext cx="9296974" cy="461419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p:nvPr/>
        </p:nvSpPr>
        <p:spPr>
          <a:xfrm>
            <a:off x="3574473" y="1339"/>
            <a:ext cx="8617527" cy="6856661"/>
          </a:xfrm>
          <a:custGeom>
            <a:rect b="b" l="l" r="r" t="t"/>
            <a:pathLst>
              <a:path extrusionOk="0" h="6856661" w="7259782">
                <a:moveTo>
                  <a:pt x="0" y="0"/>
                </a:moveTo>
                <a:lnTo>
                  <a:pt x="7259782" y="0"/>
                </a:lnTo>
                <a:lnTo>
                  <a:pt x="7259782" y="6856661"/>
                </a:lnTo>
                <a:lnTo>
                  <a:pt x="2798618" y="685666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2"/>
          <p:cNvSpPr txBox="1"/>
          <p:nvPr/>
        </p:nvSpPr>
        <p:spPr>
          <a:xfrm>
            <a:off x="5156663" y="2418362"/>
            <a:ext cx="6579350" cy="2419639"/>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262626"/>
              </a:buClr>
              <a:buSzPts val="6000"/>
              <a:buFont typeface="Calibri"/>
              <a:buNone/>
            </a:pPr>
            <a:r>
              <a:rPr b="1" i="0" lang="pt-BR" sz="6000" u="none" cap="none" strike="noStrike">
                <a:solidFill>
                  <a:schemeClr val="lt1"/>
                </a:solidFill>
                <a:latin typeface="Calibri"/>
                <a:ea typeface="Calibri"/>
                <a:cs typeface="Calibri"/>
                <a:sym typeface="Calibri"/>
              </a:rPr>
              <a:t>Acesso ao sistema</a:t>
            </a:r>
            <a:endParaRPr b="1" i="0" sz="60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id="254" name="Google Shape;254;p20"/>
          <p:cNvPicPr preferRelativeResize="0"/>
          <p:nvPr>
            <p:ph idx="1" type="body"/>
          </p:nvPr>
        </p:nvPicPr>
        <p:blipFill rotWithShape="1">
          <a:blip r:embed="rId3">
            <a:alphaModFix/>
          </a:blip>
          <a:srcRect b="0" l="0" r="0" t="0"/>
          <a:stretch/>
        </p:blipFill>
        <p:spPr>
          <a:xfrm>
            <a:off x="1149910" y="1085571"/>
            <a:ext cx="9892179" cy="47517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1"/>
          <p:cNvSpPr txBox="1"/>
          <p:nvPr>
            <p:ph idx="1" type="body"/>
          </p:nvPr>
        </p:nvSpPr>
        <p:spPr>
          <a:xfrm>
            <a:off x="802269" y="789283"/>
            <a:ext cx="10515600" cy="5674455"/>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434343"/>
              </a:buClr>
              <a:buSzPts val="2800"/>
              <a:buChar char="•"/>
            </a:pPr>
            <a:r>
              <a:rPr lang="pt-BR">
                <a:solidFill>
                  <a:srgbClr val="434343"/>
                </a:solidFill>
              </a:rPr>
              <a:t>Finalizado o período da substituição, o APO-Eventual, seus Assistentes Técnicos e Gestores de Agenda continuarão com acesso ao sistema, com poder de edição e criação de novos registros, por até 60 dias.</a:t>
            </a:r>
            <a:endParaRPr>
              <a:solidFill>
                <a:srgbClr val="434343"/>
              </a:solidFill>
            </a:endParaRPr>
          </a:p>
          <a:p>
            <a:pPr indent="-50800" lvl="0" marL="228600" rtl="0" algn="just">
              <a:lnSpc>
                <a:spcPct val="90000"/>
              </a:lnSpc>
              <a:spcBef>
                <a:spcPts val="1000"/>
              </a:spcBef>
              <a:spcAft>
                <a:spcPts val="0"/>
              </a:spcAft>
              <a:buClr>
                <a:schemeClr val="dk1"/>
              </a:buClr>
              <a:buSzPts val="2800"/>
              <a:buNone/>
            </a:pPr>
            <a:r>
              <a:t/>
            </a:r>
            <a:endParaRPr>
              <a:solidFill>
                <a:srgbClr val="434343"/>
              </a:solidFill>
            </a:endParaRPr>
          </a:p>
          <a:p>
            <a:pPr indent="-228600" lvl="0" marL="228600" rtl="0" algn="just">
              <a:lnSpc>
                <a:spcPct val="90000"/>
              </a:lnSpc>
              <a:spcBef>
                <a:spcPts val="1000"/>
              </a:spcBef>
              <a:spcAft>
                <a:spcPts val="0"/>
              </a:spcAft>
              <a:buClr>
                <a:srgbClr val="434343"/>
              </a:buClr>
              <a:buSzPts val="2800"/>
              <a:buChar char="•"/>
            </a:pPr>
            <a:r>
              <a:rPr lang="pt-BR">
                <a:solidFill>
                  <a:srgbClr val="434343"/>
                </a:solidFill>
              </a:rPr>
              <a:t>Caso o afastamento e a substituição sejam registrados no Sistema e-Agendas após ocorrida a substituição de fato, o prazo de 60 dias será contado a partir da data de publicação do afastamento. </a:t>
            </a:r>
            <a:endParaRPr>
              <a:solidFill>
                <a:srgbClr val="434343"/>
              </a:solidFill>
            </a:endParaRPr>
          </a:p>
          <a:p>
            <a:pPr indent="-50800" lvl="0" marL="228600" rtl="0" algn="just">
              <a:lnSpc>
                <a:spcPct val="90000"/>
              </a:lnSpc>
              <a:spcBef>
                <a:spcPts val="1000"/>
              </a:spcBef>
              <a:spcAft>
                <a:spcPts val="0"/>
              </a:spcAft>
              <a:buClr>
                <a:schemeClr val="dk1"/>
              </a:buClr>
              <a:buSzPts val="2800"/>
              <a:buNone/>
            </a:pPr>
            <a:r>
              <a:t/>
            </a:r>
            <a:endParaRPr>
              <a:solidFill>
                <a:srgbClr val="434343"/>
              </a:solidFill>
            </a:endParaRPr>
          </a:p>
          <a:p>
            <a:pPr indent="-228600" lvl="0" marL="228600" rtl="0" algn="just">
              <a:lnSpc>
                <a:spcPct val="90000"/>
              </a:lnSpc>
              <a:spcBef>
                <a:spcPts val="1000"/>
              </a:spcBef>
              <a:spcAft>
                <a:spcPts val="0"/>
              </a:spcAft>
              <a:buClr>
                <a:srgbClr val="434343"/>
              </a:buClr>
              <a:buSzPts val="2800"/>
              <a:buChar char="•"/>
            </a:pPr>
            <a:r>
              <a:rPr lang="pt-BR">
                <a:solidFill>
                  <a:srgbClr val="434343"/>
                </a:solidFill>
              </a:rPr>
              <a:t>É importante ressaltar que, de qualquer forma, o APO eventual e seus assistentes somente poderão fazer registros e edições relacionados a compromissos ocorridos durante o período de substituição.</a:t>
            </a:r>
            <a:endParaRPr>
              <a:solidFill>
                <a:srgbClr val="434343"/>
              </a:solidFill>
            </a:endParaRPr>
          </a:p>
        </p:txBody>
      </p:sp>
      <p:grpSp>
        <p:nvGrpSpPr>
          <p:cNvPr id="260" name="Google Shape;260;p21"/>
          <p:cNvGrpSpPr/>
          <p:nvPr/>
        </p:nvGrpSpPr>
        <p:grpSpPr>
          <a:xfrm>
            <a:off x="1" y="6176963"/>
            <a:ext cx="12191999" cy="286776"/>
            <a:chOff x="1" y="6571224"/>
            <a:chExt cx="12191999" cy="286776"/>
          </a:xfrm>
        </p:grpSpPr>
        <p:sp>
          <p:nvSpPr>
            <p:cNvPr id="261" name="Google Shape;261;p21"/>
            <p:cNvSpPr/>
            <p:nvPr/>
          </p:nvSpPr>
          <p:spPr>
            <a:xfrm>
              <a:off x="9032434" y="6573596"/>
              <a:ext cx="3159566" cy="2844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262" name="Google Shape;262;p21"/>
            <p:cNvSpPr/>
            <p:nvPr/>
          </p:nvSpPr>
          <p:spPr>
            <a:xfrm>
              <a:off x="1" y="6571225"/>
              <a:ext cx="5341411" cy="28677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263" name="Google Shape;263;p21"/>
            <p:cNvSpPr/>
            <p:nvPr/>
          </p:nvSpPr>
          <p:spPr>
            <a:xfrm flipH="1">
              <a:off x="4994250" y="6571224"/>
              <a:ext cx="1784475" cy="286775"/>
            </a:xfrm>
            <a:prstGeom prst="parallelogram">
              <a:avLst>
                <a:gd fmla="val 118955" name="adj"/>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264" name="Google Shape;264;p21"/>
            <p:cNvSpPr/>
            <p:nvPr/>
          </p:nvSpPr>
          <p:spPr>
            <a:xfrm flipH="1">
              <a:off x="6431565" y="6574120"/>
              <a:ext cx="1784475" cy="283880"/>
            </a:xfrm>
            <a:prstGeom prst="parallelogram">
              <a:avLst>
                <a:gd fmla="val 118955" name="adj"/>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265" name="Google Shape;265;p21"/>
            <p:cNvSpPr/>
            <p:nvPr/>
          </p:nvSpPr>
          <p:spPr>
            <a:xfrm flipH="1">
              <a:off x="7594113" y="6574120"/>
              <a:ext cx="1784475" cy="283880"/>
            </a:xfrm>
            <a:prstGeom prst="parallelogram">
              <a:avLst>
                <a:gd fmla="val 118955"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2"/>
          <p:cNvSpPr/>
          <p:nvPr/>
        </p:nvSpPr>
        <p:spPr>
          <a:xfrm>
            <a:off x="3574473" y="0"/>
            <a:ext cx="8617527" cy="6856661"/>
          </a:xfrm>
          <a:custGeom>
            <a:rect b="b" l="l" r="r" t="t"/>
            <a:pathLst>
              <a:path extrusionOk="0" h="6856661" w="7259782">
                <a:moveTo>
                  <a:pt x="0" y="0"/>
                </a:moveTo>
                <a:lnTo>
                  <a:pt x="7259782" y="0"/>
                </a:lnTo>
                <a:lnTo>
                  <a:pt x="7259782" y="6856661"/>
                </a:lnTo>
                <a:lnTo>
                  <a:pt x="2798618" y="685666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22"/>
          <p:cNvSpPr txBox="1"/>
          <p:nvPr/>
        </p:nvSpPr>
        <p:spPr>
          <a:xfrm>
            <a:off x="4524375" y="704035"/>
            <a:ext cx="7667625" cy="2419639"/>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6000"/>
              <a:buFont typeface="Calibri"/>
              <a:buNone/>
            </a:pPr>
            <a:r>
              <a:t/>
            </a:r>
            <a:endParaRPr b="1" sz="6000">
              <a:solidFill>
                <a:srgbClr val="262626"/>
              </a:solidFill>
              <a:latin typeface="Calibri"/>
              <a:ea typeface="Calibri"/>
              <a:cs typeface="Calibri"/>
              <a:sym typeface="Calibri"/>
            </a:endParaRPr>
          </a:p>
        </p:txBody>
      </p:sp>
      <p:sp>
        <p:nvSpPr>
          <p:cNvPr id="272" name="Google Shape;272;p22"/>
          <p:cNvSpPr txBox="1"/>
          <p:nvPr/>
        </p:nvSpPr>
        <p:spPr>
          <a:xfrm>
            <a:off x="4456263" y="1830458"/>
            <a:ext cx="7572300" cy="31971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262626"/>
              </a:buClr>
              <a:buSzPts val="6000"/>
              <a:buFont typeface="Calibri"/>
              <a:buNone/>
            </a:pPr>
            <a:r>
              <a:rPr b="1" lang="pt-BR" sz="6000">
                <a:solidFill>
                  <a:srgbClr val="FFFFFF"/>
                </a:solidFill>
                <a:latin typeface="Calibri"/>
                <a:ea typeface="Calibri"/>
                <a:cs typeface="Calibri"/>
                <a:sym typeface="Calibri"/>
              </a:rPr>
              <a:t>Registro na Agenda de Compromissos Públicos</a:t>
            </a:r>
            <a:endParaRPr b="1" sz="6000">
              <a:solidFill>
                <a:srgbClr val="FFFFFF"/>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3"/>
          <p:cNvSpPr/>
          <p:nvPr/>
        </p:nvSpPr>
        <p:spPr>
          <a:xfrm>
            <a:off x="9032434" y="4291734"/>
            <a:ext cx="3159566" cy="2844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278" name="Google Shape;278;p23"/>
          <p:cNvSpPr/>
          <p:nvPr/>
        </p:nvSpPr>
        <p:spPr>
          <a:xfrm>
            <a:off x="1" y="6571225"/>
            <a:ext cx="5341411" cy="28677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279" name="Google Shape;279;p23"/>
          <p:cNvSpPr/>
          <p:nvPr/>
        </p:nvSpPr>
        <p:spPr>
          <a:xfrm rot="-5400000">
            <a:off x="4654712" y="6171300"/>
            <a:ext cx="1044282" cy="329117"/>
          </a:xfrm>
          <a:prstGeom prst="parallelogram">
            <a:avLst>
              <a:gd fmla="val 84008" name="adj"/>
            </a:avLst>
          </a:prstGeom>
          <a:gradFill>
            <a:gsLst>
              <a:gs pos="0">
                <a:srgbClr val="B28600"/>
              </a:gs>
              <a:gs pos="100000">
                <a:srgbClr val="B2860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280" name="Google Shape;280;p23"/>
          <p:cNvSpPr/>
          <p:nvPr/>
        </p:nvSpPr>
        <p:spPr>
          <a:xfrm flipH="1">
            <a:off x="5012294" y="5813716"/>
            <a:ext cx="1784475" cy="283880"/>
          </a:xfrm>
          <a:prstGeom prst="parallelogram">
            <a:avLst>
              <a:gd fmla="val 118955" name="adj"/>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281" name="Google Shape;281;p23"/>
          <p:cNvSpPr/>
          <p:nvPr/>
        </p:nvSpPr>
        <p:spPr>
          <a:xfrm rot="-5400000">
            <a:off x="6112082" y="5410894"/>
            <a:ext cx="1044282" cy="329117"/>
          </a:xfrm>
          <a:prstGeom prst="parallelogram">
            <a:avLst>
              <a:gd fmla="val 84008" name="adj"/>
            </a:avLst>
          </a:prstGeom>
          <a:gradFill>
            <a:gsLst>
              <a:gs pos="0">
                <a:srgbClr val="737373"/>
              </a:gs>
              <a:gs pos="100000">
                <a:srgbClr val="737373"/>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282" name="Google Shape;282;p23"/>
          <p:cNvSpPr/>
          <p:nvPr/>
        </p:nvSpPr>
        <p:spPr>
          <a:xfrm flipH="1">
            <a:off x="6469665" y="5052987"/>
            <a:ext cx="1784475" cy="283880"/>
          </a:xfrm>
          <a:prstGeom prst="parallelogram">
            <a:avLst>
              <a:gd fmla="val 118955" name="adj"/>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283" name="Google Shape;283;p23"/>
          <p:cNvSpPr/>
          <p:nvPr/>
        </p:nvSpPr>
        <p:spPr>
          <a:xfrm rot="-5400000">
            <a:off x="7566909" y="4650167"/>
            <a:ext cx="1044282" cy="329117"/>
          </a:xfrm>
          <a:prstGeom prst="parallelogram">
            <a:avLst>
              <a:gd fmla="val 84008" name="adj"/>
            </a:avLst>
          </a:prstGeom>
          <a:gradFill>
            <a:gsLst>
              <a:gs pos="0">
                <a:srgbClr val="B85410"/>
              </a:gs>
              <a:gs pos="100000">
                <a:srgbClr val="B8541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284" name="Google Shape;284;p23"/>
          <p:cNvSpPr/>
          <p:nvPr/>
        </p:nvSpPr>
        <p:spPr>
          <a:xfrm flipH="1">
            <a:off x="7924492" y="4292258"/>
            <a:ext cx="1784475" cy="283880"/>
          </a:xfrm>
          <a:prstGeom prst="parallelogram">
            <a:avLst>
              <a:gd fmla="val 118955"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285" name="Google Shape;285;p23"/>
          <p:cNvSpPr/>
          <p:nvPr/>
        </p:nvSpPr>
        <p:spPr>
          <a:xfrm flipH="1">
            <a:off x="5694663" y="5368857"/>
            <a:ext cx="374037" cy="380405"/>
          </a:xfrm>
          <a:custGeom>
            <a:rect b="b" l="l" r="r" t="t"/>
            <a:pathLst>
              <a:path extrusionOk="0" h="3227814" w="3242753">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23"/>
          <p:cNvSpPr/>
          <p:nvPr/>
        </p:nvSpPr>
        <p:spPr>
          <a:xfrm>
            <a:off x="3534356" y="6112571"/>
            <a:ext cx="329117" cy="333742"/>
          </a:xfrm>
          <a:custGeom>
            <a:rect b="b" l="l" r="r" t="t"/>
            <a:pathLst>
              <a:path extrusionOk="0" h="3230531" w="324000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23"/>
          <p:cNvSpPr/>
          <p:nvPr/>
        </p:nvSpPr>
        <p:spPr>
          <a:xfrm rot="2700000">
            <a:off x="7162012" y="4543701"/>
            <a:ext cx="247511" cy="436314"/>
          </a:xfrm>
          <a:custGeom>
            <a:rect b="b" l="l" r="r" t="t"/>
            <a:pathLst>
              <a:path extrusionOk="0" h="4001999" w="2232248">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23"/>
          <p:cNvSpPr txBox="1"/>
          <p:nvPr/>
        </p:nvSpPr>
        <p:spPr>
          <a:xfrm>
            <a:off x="623881" y="557553"/>
            <a:ext cx="10515600" cy="43513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2800"/>
              <a:buFont typeface="Arial"/>
              <a:buNone/>
            </a:pPr>
            <a:r>
              <a:rPr lang="pt-BR" sz="2800">
                <a:solidFill>
                  <a:srgbClr val="434343"/>
                </a:solidFill>
                <a:latin typeface="Calibri"/>
                <a:ea typeface="Calibri"/>
                <a:cs typeface="Calibri"/>
                <a:sym typeface="Calibri"/>
              </a:rPr>
              <a:t>O Sistema e-Agendas permite que o agente público registre em sua agenda informações sobre:</a:t>
            </a:r>
            <a:endParaRPr>
              <a:solidFill>
                <a:srgbClr val="434343"/>
              </a:solidFill>
            </a:endParaRPr>
          </a:p>
          <a:p>
            <a:pPr indent="0" lvl="0" marL="0" marR="0" rtl="0" algn="just">
              <a:lnSpc>
                <a:spcPct val="90000"/>
              </a:lnSpc>
              <a:spcBef>
                <a:spcPts val="1000"/>
              </a:spcBef>
              <a:spcAft>
                <a:spcPts val="0"/>
              </a:spcAft>
              <a:buClr>
                <a:schemeClr val="dk1"/>
              </a:buClr>
              <a:buSzPts val="2800"/>
              <a:buFont typeface="Arial"/>
              <a:buNone/>
            </a:pPr>
            <a:r>
              <a:t/>
            </a:r>
            <a:endParaRPr sz="2800">
              <a:solidFill>
                <a:srgbClr val="434343"/>
              </a:solidFill>
              <a:latin typeface="Calibri"/>
              <a:ea typeface="Calibri"/>
              <a:cs typeface="Calibri"/>
              <a:sym typeface="Calibri"/>
            </a:endParaRPr>
          </a:p>
          <a:p>
            <a:pPr indent="-228600" lvl="0" marL="228600" marR="0" rtl="0" algn="just">
              <a:lnSpc>
                <a:spcPct val="90000"/>
              </a:lnSpc>
              <a:spcBef>
                <a:spcPts val="1000"/>
              </a:spcBef>
              <a:spcAft>
                <a:spcPts val="0"/>
              </a:spcAft>
              <a:buClr>
                <a:srgbClr val="434343"/>
              </a:buClr>
              <a:buSzPts val="2800"/>
              <a:buFont typeface="Arial"/>
              <a:buChar char="•"/>
            </a:pPr>
            <a:r>
              <a:rPr lang="pt-BR" sz="2800">
                <a:solidFill>
                  <a:srgbClr val="434343"/>
                </a:solidFill>
                <a:latin typeface="Calibri"/>
                <a:ea typeface="Calibri"/>
                <a:cs typeface="Calibri"/>
                <a:sym typeface="Calibri"/>
              </a:rPr>
              <a:t>A sua participação em compromissos públicos;</a:t>
            </a:r>
            <a:endParaRPr>
              <a:solidFill>
                <a:srgbClr val="434343"/>
              </a:solidFill>
            </a:endParaRPr>
          </a:p>
          <a:p>
            <a:pPr indent="-228600" lvl="0" marL="228600" marR="0" rtl="0" algn="just">
              <a:lnSpc>
                <a:spcPct val="90000"/>
              </a:lnSpc>
              <a:spcBef>
                <a:spcPts val="1000"/>
              </a:spcBef>
              <a:spcAft>
                <a:spcPts val="0"/>
              </a:spcAft>
              <a:buClr>
                <a:srgbClr val="434343"/>
              </a:buClr>
              <a:buSzPts val="2800"/>
              <a:buFont typeface="Arial"/>
              <a:buChar char="•"/>
            </a:pPr>
            <a:r>
              <a:rPr lang="pt-BR" sz="2800">
                <a:solidFill>
                  <a:srgbClr val="434343"/>
                </a:solidFill>
                <a:latin typeface="Calibri"/>
                <a:ea typeface="Calibri"/>
                <a:cs typeface="Calibri"/>
                <a:sym typeface="Calibri"/>
              </a:rPr>
              <a:t>As viagens relacionadas aos compromissos públicos, no que couber (Observação: Atualmente este registro só é necessário nas situações em que houver recebimento de hospitalidades ofertadas por agentes privados), e;</a:t>
            </a:r>
            <a:endParaRPr>
              <a:solidFill>
                <a:srgbClr val="434343"/>
              </a:solidFill>
            </a:endParaRPr>
          </a:p>
        </p:txBody>
      </p:sp>
      <p:sp>
        <p:nvSpPr>
          <p:cNvPr id="289" name="Google Shape;289;p23"/>
          <p:cNvSpPr/>
          <p:nvPr/>
        </p:nvSpPr>
        <p:spPr>
          <a:xfrm>
            <a:off x="9708437" y="3895725"/>
            <a:ext cx="479885" cy="454399"/>
          </a:xfrm>
          <a:custGeom>
            <a:rect b="b" l="l" r="r" t="t"/>
            <a:pathLst>
              <a:path extrusionOk="0" h="2940925" w="321074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24"/>
          <p:cNvSpPr/>
          <p:nvPr/>
        </p:nvSpPr>
        <p:spPr>
          <a:xfrm>
            <a:off x="9032434" y="4291734"/>
            <a:ext cx="3159566" cy="2844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295" name="Google Shape;295;p24"/>
          <p:cNvSpPr/>
          <p:nvPr/>
        </p:nvSpPr>
        <p:spPr>
          <a:xfrm>
            <a:off x="1" y="6571225"/>
            <a:ext cx="5341411" cy="28677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296" name="Google Shape;296;p24"/>
          <p:cNvSpPr/>
          <p:nvPr/>
        </p:nvSpPr>
        <p:spPr>
          <a:xfrm rot="-5400000">
            <a:off x="4654712" y="6171300"/>
            <a:ext cx="1044282" cy="329117"/>
          </a:xfrm>
          <a:prstGeom prst="parallelogram">
            <a:avLst>
              <a:gd fmla="val 84008" name="adj"/>
            </a:avLst>
          </a:prstGeom>
          <a:gradFill>
            <a:gsLst>
              <a:gs pos="0">
                <a:srgbClr val="B28600"/>
              </a:gs>
              <a:gs pos="100000">
                <a:srgbClr val="B2860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297" name="Google Shape;297;p24"/>
          <p:cNvSpPr/>
          <p:nvPr/>
        </p:nvSpPr>
        <p:spPr>
          <a:xfrm flipH="1">
            <a:off x="5012294" y="5813716"/>
            <a:ext cx="1784475" cy="283880"/>
          </a:xfrm>
          <a:prstGeom prst="parallelogram">
            <a:avLst>
              <a:gd fmla="val 118955" name="adj"/>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298" name="Google Shape;298;p24"/>
          <p:cNvSpPr/>
          <p:nvPr/>
        </p:nvSpPr>
        <p:spPr>
          <a:xfrm rot="-5400000">
            <a:off x="6112082" y="5410894"/>
            <a:ext cx="1044282" cy="329117"/>
          </a:xfrm>
          <a:prstGeom prst="parallelogram">
            <a:avLst>
              <a:gd fmla="val 84008" name="adj"/>
            </a:avLst>
          </a:prstGeom>
          <a:gradFill>
            <a:gsLst>
              <a:gs pos="0">
                <a:srgbClr val="737373"/>
              </a:gs>
              <a:gs pos="100000">
                <a:srgbClr val="737373"/>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299" name="Google Shape;299;p24"/>
          <p:cNvSpPr/>
          <p:nvPr/>
        </p:nvSpPr>
        <p:spPr>
          <a:xfrm flipH="1">
            <a:off x="6469665" y="5052987"/>
            <a:ext cx="1784475" cy="283880"/>
          </a:xfrm>
          <a:prstGeom prst="parallelogram">
            <a:avLst>
              <a:gd fmla="val 118955" name="adj"/>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300" name="Google Shape;300;p24"/>
          <p:cNvSpPr/>
          <p:nvPr/>
        </p:nvSpPr>
        <p:spPr>
          <a:xfrm rot="-5400000">
            <a:off x="7566909" y="4650167"/>
            <a:ext cx="1044282" cy="329117"/>
          </a:xfrm>
          <a:prstGeom prst="parallelogram">
            <a:avLst>
              <a:gd fmla="val 84008" name="adj"/>
            </a:avLst>
          </a:prstGeom>
          <a:gradFill>
            <a:gsLst>
              <a:gs pos="0">
                <a:srgbClr val="B85410"/>
              </a:gs>
              <a:gs pos="100000">
                <a:srgbClr val="B8541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301" name="Google Shape;301;p24"/>
          <p:cNvSpPr/>
          <p:nvPr/>
        </p:nvSpPr>
        <p:spPr>
          <a:xfrm flipH="1">
            <a:off x="7924492" y="4292258"/>
            <a:ext cx="1784475" cy="283880"/>
          </a:xfrm>
          <a:prstGeom prst="parallelogram">
            <a:avLst>
              <a:gd fmla="val 118955"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302" name="Google Shape;302;p24"/>
          <p:cNvSpPr/>
          <p:nvPr/>
        </p:nvSpPr>
        <p:spPr>
          <a:xfrm flipH="1">
            <a:off x="5694663" y="5368857"/>
            <a:ext cx="374037" cy="380405"/>
          </a:xfrm>
          <a:custGeom>
            <a:rect b="b" l="l" r="r" t="t"/>
            <a:pathLst>
              <a:path extrusionOk="0" h="3227814" w="3242753">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4"/>
          <p:cNvSpPr/>
          <p:nvPr/>
        </p:nvSpPr>
        <p:spPr>
          <a:xfrm>
            <a:off x="3534356" y="6112571"/>
            <a:ext cx="329117" cy="333742"/>
          </a:xfrm>
          <a:custGeom>
            <a:rect b="b" l="l" r="r" t="t"/>
            <a:pathLst>
              <a:path extrusionOk="0" h="3230531" w="324000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4"/>
          <p:cNvSpPr/>
          <p:nvPr/>
        </p:nvSpPr>
        <p:spPr>
          <a:xfrm rot="2700000">
            <a:off x="7162012" y="4543701"/>
            <a:ext cx="247511" cy="436314"/>
          </a:xfrm>
          <a:custGeom>
            <a:rect b="b" l="l" r="r" t="t"/>
            <a:pathLst>
              <a:path extrusionOk="0" h="4001999" w="2232248">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4"/>
          <p:cNvSpPr txBox="1"/>
          <p:nvPr/>
        </p:nvSpPr>
        <p:spPr>
          <a:xfrm>
            <a:off x="623881" y="557553"/>
            <a:ext cx="10515600" cy="4351338"/>
          </a:xfrm>
          <a:prstGeom prst="rect">
            <a:avLst/>
          </a:prstGeom>
          <a:noFill/>
          <a:ln>
            <a:noFill/>
          </a:ln>
        </p:spPr>
        <p:txBody>
          <a:bodyPr anchorCtr="0" anchor="t" bIns="45700" lIns="91425" spcFirstLastPara="1" rIns="91425" wrap="square" tIns="45700">
            <a:noAutofit/>
          </a:bodyPr>
          <a:lstStyle/>
          <a:p>
            <a:pPr indent="0" lvl="0" marL="0" marR="0" rtl="0" algn="just">
              <a:lnSpc>
                <a:spcPct val="90000"/>
              </a:lnSpc>
              <a:spcBef>
                <a:spcPts val="0"/>
              </a:spcBef>
              <a:spcAft>
                <a:spcPts val="0"/>
              </a:spcAft>
              <a:buClr>
                <a:schemeClr val="dk1"/>
              </a:buClr>
              <a:buSzPts val="2800"/>
              <a:buFont typeface="Arial"/>
              <a:buNone/>
            </a:pPr>
            <a:r>
              <a:rPr lang="pt-BR" sz="2800">
                <a:solidFill>
                  <a:srgbClr val="434343"/>
                </a:solidFill>
                <a:latin typeface="Calibri"/>
                <a:ea typeface="Calibri"/>
                <a:cs typeface="Calibri"/>
                <a:sym typeface="Calibri"/>
              </a:rPr>
              <a:t>O Sistema e-Agendas permite que o agente público registre em sua agenda informações sobre:</a:t>
            </a:r>
            <a:endParaRPr>
              <a:solidFill>
                <a:srgbClr val="434343"/>
              </a:solidFill>
            </a:endParaRPr>
          </a:p>
          <a:p>
            <a:pPr indent="0" lvl="0" marL="0" marR="0" rtl="0" algn="just">
              <a:lnSpc>
                <a:spcPct val="90000"/>
              </a:lnSpc>
              <a:spcBef>
                <a:spcPts val="1000"/>
              </a:spcBef>
              <a:spcAft>
                <a:spcPts val="0"/>
              </a:spcAft>
              <a:buClr>
                <a:schemeClr val="dk1"/>
              </a:buClr>
              <a:buSzPts val="2800"/>
              <a:buFont typeface="Arial"/>
              <a:buNone/>
            </a:pPr>
            <a:r>
              <a:t/>
            </a:r>
            <a:endParaRPr sz="2800">
              <a:solidFill>
                <a:srgbClr val="434343"/>
              </a:solidFill>
              <a:latin typeface="Calibri"/>
              <a:ea typeface="Calibri"/>
              <a:cs typeface="Calibri"/>
              <a:sym typeface="Calibri"/>
            </a:endParaRPr>
          </a:p>
          <a:p>
            <a:pPr indent="-228600" lvl="0" marL="228600" marR="0" rtl="0" algn="just">
              <a:lnSpc>
                <a:spcPct val="90000"/>
              </a:lnSpc>
              <a:spcBef>
                <a:spcPts val="1000"/>
              </a:spcBef>
              <a:spcAft>
                <a:spcPts val="0"/>
              </a:spcAft>
              <a:buClr>
                <a:srgbClr val="434343"/>
              </a:buClr>
              <a:buSzPts val="2800"/>
              <a:buFont typeface="Arial"/>
              <a:buChar char="•"/>
            </a:pPr>
            <a:r>
              <a:rPr lang="pt-BR" sz="2800">
                <a:solidFill>
                  <a:srgbClr val="434343"/>
                </a:solidFill>
                <a:latin typeface="Calibri"/>
                <a:ea typeface="Calibri"/>
                <a:cs typeface="Calibri"/>
                <a:sym typeface="Calibri"/>
              </a:rPr>
              <a:t>O recebimento de presentes e hospitalidades oferecidas pela iniciativa privada, seja de uma pessoa física (agente privado) ou de uma pessoa jurídica (empresa privada).</a:t>
            </a:r>
            <a:endParaRPr sz="2800">
              <a:solidFill>
                <a:srgbClr val="434343"/>
              </a:solidFill>
              <a:latin typeface="Calibri"/>
              <a:ea typeface="Calibri"/>
              <a:cs typeface="Calibri"/>
              <a:sym typeface="Calibri"/>
            </a:endParaRPr>
          </a:p>
        </p:txBody>
      </p:sp>
      <p:sp>
        <p:nvSpPr>
          <p:cNvPr id="306" name="Google Shape;306;p24"/>
          <p:cNvSpPr/>
          <p:nvPr/>
        </p:nvSpPr>
        <p:spPr>
          <a:xfrm>
            <a:off x="9708437" y="3895725"/>
            <a:ext cx="479885" cy="454399"/>
          </a:xfrm>
          <a:custGeom>
            <a:rect b="b" l="l" r="r" t="t"/>
            <a:pathLst>
              <a:path extrusionOk="0" h="2940925" w="321074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6"/>
          <p:cNvSpPr/>
          <p:nvPr/>
        </p:nvSpPr>
        <p:spPr>
          <a:xfrm>
            <a:off x="3574473" y="0"/>
            <a:ext cx="8617527" cy="6856661"/>
          </a:xfrm>
          <a:custGeom>
            <a:rect b="b" l="l" r="r" t="t"/>
            <a:pathLst>
              <a:path extrusionOk="0" h="6856661" w="7259782">
                <a:moveTo>
                  <a:pt x="0" y="0"/>
                </a:moveTo>
                <a:lnTo>
                  <a:pt x="7259782" y="0"/>
                </a:lnTo>
                <a:lnTo>
                  <a:pt x="7259782" y="6856661"/>
                </a:lnTo>
                <a:lnTo>
                  <a:pt x="2798618" y="685666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6"/>
          <p:cNvSpPr txBox="1"/>
          <p:nvPr/>
        </p:nvSpPr>
        <p:spPr>
          <a:xfrm>
            <a:off x="4524375" y="704035"/>
            <a:ext cx="7667625" cy="2419639"/>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6000"/>
              <a:buFont typeface="Calibri"/>
              <a:buNone/>
            </a:pPr>
            <a:r>
              <a:t/>
            </a:r>
            <a:endParaRPr b="1" sz="6000">
              <a:solidFill>
                <a:srgbClr val="262626"/>
              </a:solidFill>
              <a:latin typeface="Calibri"/>
              <a:ea typeface="Calibri"/>
              <a:cs typeface="Calibri"/>
              <a:sym typeface="Calibri"/>
            </a:endParaRPr>
          </a:p>
        </p:txBody>
      </p:sp>
      <p:sp>
        <p:nvSpPr>
          <p:cNvPr id="313" name="Google Shape;313;p26"/>
          <p:cNvSpPr txBox="1"/>
          <p:nvPr/>
        </p:nvSpPr>
        <p:spPr>
          <a:xfrm>
            <a:off x="4572000" y="1829724"/>
            <a:ext cx="7572300" cy="31971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262626"/>
              </a:buClr>
              <a:buSzPts val="6000"/>
              <a:buFont typeface="Calibri"/>
              <a:buNone/>
            </a:pPr>
            <a:r>
              <a:rPr b="1" lang="pt-BR" sz="6000">
                <a:solidFill>
                  <a:srgbClr val="FFFFFF"/>
                </a:solidFill>
                <a:latin typeface="Calibri"/>
                <a:ea typeface="Calibri"/>
                <a:cs typeface="Calibri"/>
                <a:sym typeface="Calibri"/>
              </a:rPr>
              <a:t>Registro e Publicação de Viagens da Agenda de Compromissos</a:t>
            </a:r>
            <a:endParaRPr b="1" sz="6000">
              <a:solidFill>
                <a:srgbClr val="FFFFFF"/>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7"/>
          <p:cNvSpPr/>
          <p:nvPr/>
        </p:nvSpPr>
        <p:spPr>
          <a:xfrm>
            <a:off x="9032434" y="4291734"/>
            <a:ext cx="3159566" cy="2844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319" name="Google Shape;319;p27"/>
          <p:cNvSpPr/>
          <p:nvPr/>
        </p:nvSpPr>
        <p:spPr>
          <a:xfrm>
            <a:off x="1" y="6571225"/>
            <a:ext cx="5341411" cy="28677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320" name="Google Shape;320;p27"/>
          <p:cNvSpPr/>
          <p:nvPr/>
        </p:nvSpPr>
        <p:spPr>
          <a:xfrm rot="-5400000">
            <a:off x="4654712" y="6171300"/>
            <a:ext cx="1044282" cy="329117"/>
          </a:xfrm>
          <a:prstGeom prst="parallelogram">
            <a:avLst>
              <a:gd fmla="val 84008" name="adj"/>
            </a:avLst>
          </a:prstGeom>
          <a:gradFill>
            <a:gsLst>
              <a:gs pos="0">
                <a:srgbClr val="B28600"/>
              </a:gs>
              <a:gs pos="100000">
                <a:srgbClr val="B2860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321" name="Google Shape;321;p27"/>
          <p:cNvSpPr/>
          <p:nvPr/>
        </p:nvSpPr>
        <p:spPr>
          <a:xfrm flipH="1">
            <a:off x="5012294" y="5813716"/>
            <a:ext cx="1784475" cy="283880"/>
          </a:xfrm>
          <a:prstGeom prst="parallelogram">
            <a:avLst>
              <a:gd fmla="val 118955" name="adj"/>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322" name="Google Shape;322;p27"/>
          <p:cNvSpPr/>
          <p:nvPr/>
        </p:nvSpPr>
        <p:spPr>
          <a:xfrm rot="-5400000">
            <a:off x="6112082" y="5410894"/>
            <a:ext cx="1044282" cy="329117"/>
          </a:xfrm>
          <a:prstGeom prst="parallelogram">
            <a:avLst>
              <a:gd fmla="val 84008" name="adj"/>
            </a:avLst>
          </a:prstGeom>
          <a:gradFill>
            <a:gsLst>
              <a:gs pos="0">
                <a:srgbClr val="737373"/>
              </a:gs>
              <a:gs pos="100000">
                <a:srgbClr val="737373"/>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323" name="Google Shape;323;p27"/>
          <p:cNvSpPr/>
          <p:nvPr/>
        </p:nvSpPr>
        <p:spPr>
          <a:xfrm flipH="1">
            <a:off x="6469665" y="5052987"/>
            <a:ext cx="1784475" cy="283880"/>
          </a:xfrm>
          <a:prstGeom prst="parallelogram">
            <a:avLst>
              <a:gd fmla="val 118955" name="adj"/>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324" name="Google Shape;324;p27"/>
          <p:cNvSpPr/>
          <p:nvPr/>
        </p:nvSpPr>
        <p:spPr>
          <a:xfrm rot="-5400000">
            <a:off x="7566909" y="4650167"/>
            <a:ext cx="1044282" cy="329117"/>
          </a:xfrm>
          <a:prstGeom prst="parallelogram">
            <a:avLst>
              <a:gd fmla="val 84008" name="adj"/>
            </a:avLst>
          </a:prstGeom>
          <a:gradFill>
            <a:gsLst>
              <a:gs pos="0">
                <a:srgbClr val="B85410"/>
              </a:gs>
              <a:gs pos="100000">
                <a:srgbClr val="B8541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325" name="Google Shape;325;p27"/>
          <p:cNvSpPr/>
          <p:nvPr/>
        </p:nvSpPr>
        <p:spPr>
          <a:xfrm flipH="1">
            <a:off x="7924492" y="4292258"/>
            <a:ext cx="1784475" cy="283880"/>
          </a:xfrm>
          <a:prstGeom prst="parallelogram">
            <a:avLst>
              <a:gd fmla="val 118955"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326" name="Google Shape;326;p27"/>
          <p:cNvSpPr/>
          <p:nvPr/>
        </p:nvSpPr>
        <p:spPr>
          <a:xfrm flipH="1">
            <a:off x="5694663" y="5368857"/>
            <a:ext cx="374037" cy="380405"/>
          </a:xfrm>
          <a:custGeom>
            <a:rect b="b" l="l" r="r" t="t"/>
            <a:pathLst>
              <a:path extrusionOk="0" h="3227814" w="3242753">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27"/>
          <p:cNvSpPr/>
          <p:nvPr/>
        </p:nvSpPr>
        <p:spPr>
          <a:xfrm>
            <a:off x="3534356" y="6112571"/>
            <a:ext cx="329117" cy="333742"/>
          </a:xfrm>
          <a:custGeom>
            <a:rect b="b" l="l" r="r" t="t"/>
            <a:pathLst>
              <a:path extrusionOk="0" h="3230531" w="324000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8" name="Google Shape;328;p27"/>
          <p:cNvSpPr/>
          <p:nvPr/>
        </p:nvSpPr>
        <p:spPr>
          <a:xfrm rot="2700000">
            <a:off x="7162012" y="4543701"/>
            <a:ext cx="247511" cy="436314"/>
          </a:xfrm>
          <a:custGeom>
            <a:rect b="b" l="l" r="r" t="t"/>
            <a:pathLst>
              <a:path extrusionOk="0" h="4001999" w="2232248">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7"/>
          <p:cNvSpPr txBox="1"/>
          <p:nvPr/>
        </p:nvSpPr>
        <p:spPr>
          <a:xfrm>
            <a:off x="904875" y="1430151"/>
            <a:ext cx="10515600" cy="4351338"/>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90000"/>
              </a:lnSpc>
              <a:spcBef>
                <a:spcPts val="0"/>
              </a:spcBef>
              <a:spcAft>
                <a:spcPts val="0"/>
              </a:spcAft>
              <a:buClr>
                <a:srgbClr val="434343"/>
              </a:buClr>
              <a:buSzPts val="2800"/>
              <a:buFont typeface="Arial"/>
              <a:buChar char="•"/>
            </a:pPr>
            <a:r>
              <a:rPr lang="pt-BR" sz="2800">
                <a:solidFill>
                  <a:srgbClr val="434343"/>
                </a:solidFill>
                <a:latin typeface="Calibri"/>
                <a:ea typeface="Calibri"/>
                <a:cs typeface="Calibri"/>
                <a:sym typeface="Calibri"/>
              </a:rPr>
              <a:t>O Agente Público Obrigado – APO deverá registrar as informações referentes a uma determinada viagem, sempre que o custeio total ou parcial da mesma relacionar-se ao recebimento de hospitalidades ofertadas por agente privado, tais como: passagem, acomodação, alimentação ou traslado.</a:t>
            </a:r>
            <a:endParaRPr sz="2800">
              <a:solidFill>
                <a:srgbClr val="434343"/>
              </a:solidFill>
              <a:latin typeface="Calibri"/>
              <a:ea typeface="Calibri"/>
              <a:cs typeface="Calibri"/>
              <a:sym typeface="Calibri"/>
            </a:endParaRPr>
          </a:p>
        </p:txBody>
      </p:sp>
      <p:sp>
        <p:nvSpPr>
          <p:cNvPr id="330" name="Google Shape;330;p27"/>
          <p:cNvSpPr/>
          <p:nvPr/>
        </p:nvSpPr>
        <p:spPr>
          <a:xfrm>
            <a:off x="9708437" y="3895725"/>
            <a:ext cx="479885" cy="454399"/>
          </a:xfrm>
          <a:custGeom>
            <a:rect b="b" l="l" r="r" t="t"/>
            <a:pathLst>
              <a:path extrusionOk="0" h="2940925" w="321074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Como registrar uma viagem?</a:t>
            </a:r>
            <a:endParaRPr>
              <a:solidFill>
                <a:srgbClr val="434343"/>
              </a:solidFill>
            </a:endParaRPr>
          </a:p>
        </p:txBody>
      </p:sp>
      <p:pic>
        <p:nvPicPr>
          <p:cNvPr id="336" name="Google Shape;336;p28"/>
          <p:cNvPicPr preferRelativeResize="0"/>
          <p:nvPr>
            <p:ph idx="1" type="body"/>
          </p:nvPr>
        </p:nvPicPr>
        <p:blipFill rotWithShape="1">
          <a:blip r:embed="rId3">
            <a:alphaModFix/>
          </a:blip>
          <a:srcRect b="0" l="0" r="0" t="0"/>
          <a:stretch/>
        </p:blipFill>
        <p:spPr>
          <a:xfrm>
            <a:off x="2038311" y="1835150"/>
            <a:ext cx="8115378" cy="435133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737373"/>
                </a:solidFill>
              </a:rPr>
              <a:t>Clique no botão “Registrar Viagem”.</a:t>
            </a:r>
            <a:endParaRPr>
              <a:solidFill>
                <a:srgbClr val="737373"/>
              </a:solidFill>
            </a:endParaRPr>
          </a:p>
        </p:txBody>
      </p:sp>
      <p:pic>
        <p:nvPicPr>
          <p:cNvPr id="342" name="Google Shape;342;p29"/>
          <p:cNvPicPr preferRelativeResize="0"/>
          <p:nvPr>
            <p:ph idx="1" type="body"/>
          </p:nvPr>
        </p:nvPicPr>
        <p:blipFill rotWithShape="1">
          <a:blip r:embed="rId3">
            <a:alphaModFix/>
          </a:blip>
          <a:srcRect b="0" l="0" r="0" t="0"/>
          <a:stretch/>
        </p:blipFill>
        <p:spPr>
          <a:xfrm>
            <a:off x="1844464" y="1825625"/>
            <a:ext cx="8503072" cy="435133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Responda à pergunta sobre o custeio da viagem:</a:t>
            </a:r>
            <a:endParaRPr>
              <a:solidFill>
                <a:srgbClr val="434343"/>
              </a:solidFill>
            </a:endParaRPr>
          </a:p>
        </p:txBody>
      </p:sp>
      <p:pic>
        <p:nvPicPr>
          <p:cNvPr id="348" name="Google Shape;348;p30"/>
          <p:cNvPicPr preferRelativeResize="0"/>
          <p:nvPr>
            <p:ph idx="1" type="body"/>
          </p:nvPr>
        </p:nvPicPr>
        <p:blipFill rotWithShape="1">
          <a:blip r:embed="rId3">
            <a:alphaModFix/>
          </a:blip>
          <a:srcRect b="0" l="0" r="0" t="0"/>
          <a:stretch/>
        </p:blipFill>
        <p:spPr>
          <a:xfrm>
            <a:off x="1923135" y="1892300"/>
            <a:ext cx="8345730" cy="43513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96862"/>
          </a:schemeClr>
        </a:solidFill>
      </p:bgPr>
    </p:bg>
    <p:spTree>
      <p:nvGrpSpPr>
        <p:cNvPr id="103" name="Shape 103"/>
        <p:cNvGrpSpPr/>
        <p:nvPr/>
      </p:nvGrpSpPr>
      <p:grpSpPr>
        <a:xfrm>
          <a:off x="0" y="0"/>
          <a:ext cx="0" cy="0"/>
          <a:chOff x="0" y="0"/>
          <a:chExt cx="0" cy="0"/>
        </a:xfrm>
      </p:grpSpPr>
      <p:sp>
        <p:nvSpPr>
          <p:cNvPr id="104" name="Google Shape;104;p3"/>
          <p:cNvSpPr/>
          <p:nvPr/>
        </p:nvSpPr>
        <p:spPr>
          <a:xfrm>
            <a:off x="9032434" y="4291734"/>
            <a:ext cx="3159566" cy="2844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chemeClr val="dk1"/>
              </a:solidFill>
              <a:latin typeface="Calibri"/>
              <a:ea typeface="Calibri"/>
              <a:cs typeface="Calibri"/>
              <a:sym typeface="Calibri"/>
            </a:endParaRPr>
          </a:p>
        </p:txBody>
      </p:sp>
      <p:sp>
        <p:nvSpPr>
          <p:cNvPr id="105" name="Google Shape;105;p3"/>
          <p:cNvSpPr/>
          <p:nvPr/>
        </p:nvSpPr>
        <p:spPr>
          <a:xfrm>
            <a:off x="1" y="6571225"/>
            <a:ext cx="5341411" cy="28677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700" u="none" cap="none" strike="noStrike">
              <a:solidFill>
                <a:schemeClr val="lt1"/>
              </a:solidFill>
              <a:latin typeface="Calibri"/>
              <a:ea typeface="Calibri"/>
              <a:cs typeface="Calibri"/>
              <a:sym typeface="Calibri"/>
            </a:endParaRPr>
          </a:p>
        </p:txBody>
      </p:sp>
      <p:sp>
        <p:nvSpPr>
          <p:cNvPr id="106" name="Google Shape;106;p3"/>
          <p:cNvSpPr/>
          <p:nvPr/>
        </p:nvSpPr>
        <p:spPr>
          <a:xfrm rot="-5400000">
            <a:off x="4654712" y="6171300"/>
            <a:ext cx="1044282" cy="329117"/>
          </a:xfrm>
          <a:prstGeom prst="parallelogram">
            <a:avLst>
              <a:gd fmla="val 84008" name="adj"/>
            </a:avLst>
          </a:prstGeom>
          <a:gradFill>
            <a:gsLst>
              <a:gs pos="0">
                <a:srgbClr val="B28600"/>
              </a:gs>
              <a:gs pos="100000">
                <a:srgbClr val="B2860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107" name="Google Shape;107;p3"/>
          <p:cNvSpPr/>
          <p:nvPr/>
        </p:nvSpPr>
        <p:spPr>
          <a:xfrm flipH="1">
            <a:off x="5012294" y="5813716"/>
            <a:ext cx="1784475" cy="283880"/>
          </a:xfrm>
          <a:prstGeom prst="parallelogram">
            <a:avLst>
              <a:gd fmla="val 118955" name="adj"/>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108" name="Google Shape;108;p3"/>
          <p:cNvSpPr/>
          <p:nvPr/>
        </p:nvSpPr>
        <p:spPr>
          <a:xfrm rot="-5400000">
            <a:off x="6112082" y="5410894"/>
            <a:ext cx="1044282" cy="329117"/>
          </a:xfrm>
          <a:prstGeom prst="parallelogram">
            <a:avLst>
              <a:gd fmla="val 84008" name="adj"/>
            </a:avLst>
          </a:prstGeom>
          <a:gradFill>
            <a:gsLst>
              <a:gs pos="0">
                <a:srgbClr val="737373"/>
              </a:gs>
              <a:gs pos="100000">
                <a:srgbClr val="737373"/>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109" name="Google Shape;109;p3"/>
          <p:cNvSpPr/>
          <p:nvPr/>
        </p:nvSpPr>
        <p:spPr>
          <a:xfrm flipH="1">
            <a:off x="6469665" y="5052987"/>
            <a:ext cx="1784475" cy="283880"/>
          </a:xfrm>
          <a:prstGeom prst="parallelogram">
            <a:avLst>
              <a:gd fmla="val 118955" name="adj"/>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110" name="Google Shape;110;p3"/>
          <p:cNvSpPr/>
          <p:nvPr/>
        </p:nvSpPr>
        <p:spPr>
          <a:xfrm rot="-5400000">
            <a:off x="7566909" y="4650167"/>
            <a:ext cx="1044282" cy="329117"/>
          </a:xfrm>
          <a:prstGeom prst="parallelogram">
            <a:avLst>
              <a:gd fmla="val 84008" name="adj"/>
            </a:avLst>
          </a:prstGeom>
          <a:gradFill>
            <a:gsLst>
              <a:gs pos="0">
                <a:srgbClr val="B85410"/>
              </a:gs>
              <a:gs pos="100000">
                <a:srgbClr val="B8541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111" name="Google Shape;111;p3"/>
          <p:cNvSpPr/>
          <p:nvPr/>
        </p:nvSpPr>
        <p:spPr>
          <a:xfrm flipH="1">
            <a:off x="7924492" y="4292258"/>
            <a:ext cx="1784475" cy="283880"/>
          </a:xfrm>
          <a:prstGeom prst="parallelogram">
            <a:avLst>
              <a:gd fmla="val 118955"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12" name="Google Shape;112;p3"/>
          <p:cNvSpPr/>
          <p:nvPr/>
        </p:nvSpPr>
        <p:spPr>
          <a:xfrm flipH="1">
            <a:off x="5694663" y="5368857"/>
            <a:ext cx="374037" cy="380405"/>
          </a:xfrm>
          <a:custGeom>
            <a:rect b="b" l="l" r="r" t="t"/>
            <a:pathLst>
              <a:path extrusionOk="0" h="3227814" w="3242753">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u="none">
              <a:solidFill>
                <a:schemeClr val="lt1"/>
              </a:solidFill>
              <a:latin typeface="Calibri"/>
              <a:ea typeface="Calibri"/>
              <a:cs typeface="Calibri"/>
              <a:sym typeface="Calibri"/>
            </a:endParaRPr>
          </a:p>
        </p:txBody>
      </p:sp>
      <p:sp>
        <p:nvSpPr>
          <p:cNvPr id="113" name="Google Shape;113;p3"/>
          <p:cNvSpPr/>
          <p:nvPr/>
        </p:nvSpPr>
        <p:spPr>
          <a:xfrm>
            <a:off x="3534356" y="6112571"/>
            <a:ext cx="329117" cy="333742"/>
          </a:xfrm>
          <a:custGeom>
            <a:rect b="b" l="l" r="r" t="t"/>
            <a:pathLst>
              <a:path extrusionOk="0" h="3230531" w="324000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u="none">
              <a:solidFill>
                <a:schemeClr val="lt1"/>
              </a:solidFill>
              <a:latin typeface="Calibri"/>
              <a:ea typeface="Calibri"/>
              <a:cs typeface="Calibri"/>
              <a:sym typeface="Calibri"/>
            </a:endParaRPr>
          </a:p>
        </p:txBody>
      </p:sp>
      <p:sp>
        <p:nvSpPr>
          <p:cNvPr id="114" name="Google Shape;114;p3"/>
          <p:cNvSpPr/>
          <p:nvPr/>
        </p:nvSpPr>
        <p:spPr>
          <a:xfrm rot="2700000">
            <a:off x="7162012" y="4543701"/>
            <a:ext cx="247511" cy="436314"/>
          </a:xfrm>
          <a:custGeom>
            <a:rect b="b" l="l" r="r" t="t"/>
            <a:pathLst>
              <a:path extrusionOk="0" h="4001999" w="2232248">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u="none">
              <a:solidFill>
                <a:schemeClr val="lt1"/>
              </a:solidFill>
              <a:latin typeface="Calibri"/>
              <a:ea typeface="Calibri"/>
              <a:cs typeface="Calibri"/>
              <a:sym typeface="Calibri"/>
            </a:endParaRPr>
          </a:p>
        </p:txBody>
      </p:sp>
      <p:sp>
        <p:nvSpPr>
          <p:cNvPr id="115" name="Google Shape;115;p3"/>
          <p:cNvSpPr/>
          <p:nvPr/>
        </p:nvSpPr>
        <p:spPr>
          <a:xfrm>
            <a:off x="9708437" y="3895725"/>
            <a:ext cx="479885" cy="454399"/>
          </a:xfrm>
          <a:custGeom>
            <a:rect b="b" l="l" r="r" t="t"/>
            <a:pathLst>
              <a:path extrusionOk="0" h="2940925" w="321074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1800" u="none">
              <a:solidFill>
                <a:schemeClr val="lt1"/>
              </a:solidFill>
              <a:latin typeface="Calibri"/>
              <a:ea typeface="Calibri"/>
              <a:cs typeface="Calibri"/>
              <a:sym typeface="Calibri"/>
            </a:endParaRPr>
          </a:p>
        </p:txBody>
      </p:sp>
      <p:sp>
        <p:nvSpPr>
          <p:cNvPr id="116" name="Google Shape;116;p3"/>
          <p:cNvSpPr txBox="1"/>
          <p:nvPr/>
        </p:nvSpPr>
        <p:spPr>
          <a:xfrm>
            <a:off x="690105" y="779095"/>
            <a:ext cx="10568445" cy="4351338"/>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90000"/>
              </a:lnSpc>
              <a:spcBef>
                <a:spcPts val="0"/>
              </a:spcBef>
              <a:spcAft>
                <a:spcPts val="0"/>
              </a:spcAft>
              <a:buClr>
                <a:srgbClr val="434343"/>
              </a:buClr>
              <a:buSzPts val="2800"/>
              <a:buFont typeface="Arial"/>
              <a:buChar char="•"/>
            </a:pPr>
            <a:r>
              <a:rPr b="0" lang="pt-BR" sz="2800" u="none">
                <a:solidFill>
                  <a:srgbClr val="434343"/>
                </a:solidFill>
                <a:latin typeface="Calibri"/>
                <a:ea typeface="Calibri"/>
                <a:cs typeface="Calibri"/>
                <a:sym typeface="Calibri"/>
              </a:rPr>
              <a:t>Usuários que já têm as credenciais de acesso (login e senha) devem realizar o login no sistema através da url: </a:t>
            </a:r>
            <a:r>
              <a:rPr b="0" lang="pt-BR" sz="2800" u="sng">
                <a:solidFill>
                  <a:srgbClr val="434343"/>
                </a:solidFill>
                <a:latin typeface="Calibri"/>
                <a:ea typeface="Calibri"/>
                <a:cs typeface="Calibri"/>
                <a:sym typeface="Calibri"/>
                <a:hlinkClick r:id="rId3">
                  <a:extLst>
                    <a:ext uri="{A12FA001-AC4F-418D-AE19-62706E023703}">
                      <ahyp:hlinkClr val="tx"/>
                    </a:ext>
                  </a:extLst>
                </a:hlinkClick>
              </a:rPr>
              <a:t>https://eagendas.cgu.gov.br/</a:t>
            </a:r>
            <a:endParaRPr b="0" sz="2800" u="none">
              <a:solidFill>
                <a:srgbClr val="434343"/>
              </a:solidFill>
              <a:latin typeface="Calibri"/>
              <a:ea typeface="Calibri"/>
              <a:cs typeface="Calibri"/>
              <a:sym typeface="Calibri"/>
            </a:endParaRPr>
          </a:p>
          <a:p>
            <a:pPr indent="-50800" lvl="0" marL="228600" marR="0" rtl="0" algn="just">
              <a:lnSpc>
                <a:spcPct val="90000"/>
              </a:lnSpc>
              <a:spcBef>
                <a:spcPts val="1000"/>
              </a:spcBef>
              <a:spcAft>
                <a:spcPts val="0"/>
              </a:spcAft>
              <a:buClr>
                <a:schemeClr val="dk1"/>
              </a:buClr>
              <a:buSzPts val="2800"/>
              <a:buFont typeface="Arial"/>
              <a:buNone/>
            </a:pPr>
            <a:r>
              <a:t/>
            </a:r>
            <a:endParaRPr b="0" sz="2800" u="none">
              <a:solidFill>
                <a:srgbClr val="434343"/>
              </a:solidFill>
              <a:latin typeface="Calibri"/>
              <a:ea typeface="Calibri"/>
              <a:cs typeface="Calibri"/>
              <a:sym typeface="Calibri"/>
            </a:endParaRPr>
          </a:p>
          <a:p>
            <a:pPr indent="-228600" lvl="0" marL="228600" marR="0" rtl="0" algn="just">
              <a:lnSpc>
                <a:spcPct val="90000"/>
              </a:lnSpc>
              <a:spcBef>
                <a:spcPts val="1000"/>
              </a:spcBef>
              <a:spcAft>
                <a:spcPts val="0"/>
              </a:spcAft>
              <a:buClr>
                <a:srgbClr val="434343"/>
              </a:buClr>
              <a:buSzPts val="2800"/>
              <a:buFont typeface="Arial"/>
              <a:buChar char="•"/>
            </a:pPr>
            <a:r>
              <a:rPr b="0" lang="pt-BR" sz="2800" u="none">
                <a:solidFill>
                  <a:srgbClr val="434343"/>
                </a:solidFill>
                <a:latin typeface="Calibri"/>
                <a:ea typeface="Calibri"/>
                <a:cs typeface="Calibri"/>
                <a:sym typeface="Calibri"/>
              </a:rPr>
              <a:t>Brasileiros e estrangeiros que têm CPF devem acessar o sistema com as credenciais do login único do Governo Federal – Brasil Cidadão (</a:t>
            </a:r>
            <a:r>
              <a:rPr b="0" lang="pt-BR" sz="2800" u="sng">
                <a:solidFill>
                  <a:srgbClr val="434343"/>
                </a:solidFill>
                <a:latin typeface="Calibri"/>
                <a:ea typeface="Calibri"/>
                <a:cs typeface="Calibri"/>
                <a:sym typeface="Calibri"/>
                <a:hlinkClick r:id="rId4">
                  <a:extLst>
                    <a:ext uri="{A12FA001-AC4F-418D-AE19-62706E023703}">
                      <ahyp:hlinkClr val="tx"/>
                    </a:ext>
                  </a:extLst>
                </a:hlinkClick>
              </a:rPr>
              <a:t>http://acesso.gov.br</a:t>
            </a:r>
            <a:r>
              <a:rPr b="0" lang="pt-BR" sz="2800" u="none">
                <a:solidFill>
                  <a:srgbClr val="434343"/>
                </a:solidFill>
                <a:latin typeface="Calibri"/>
                <a:ea typeface="Calibri"/>
                <a:cs typeface="Calibri"/>
                <a:sym typeface="Calibri"/>
              </a:rPr>
              <a:t>)</a:t>
            </a:r>
            <a:endParaRPr>
              <a:solidFill>
                <a:srgbClr val="434343"/>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31"/>
          <p:cNvSpPr/>
          <p:nvPr/>
        </p:nvSpPr>
        <p:spPr>
          <a:xfrm>
            <a:off x="9032434" y="4291734"/>
            <a:ext cx="3159566" cy="2844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354" name="Google Shape;354;p31"/>
          <p:cNvSpPr/>
          <p:nvPr/>
        </p:nvSpPr>
        <p:spPr>
          <a:xfrm>
            <a:off x="1" y="6571225"/>
            <a:ext cx="5341411" cy="28677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355" name="Google Shape;355;p31"/>
          <p:cNvSpPr/>
          <p:nvPr/>
        </p:nvSpPr>
        <p:spPr>
          <a:xfrm rot="-5400000">
            <a:off x="4654712" y="6171300"/>
            <a:ext cx="1044282" cy="329117"/>
          </a:xfrm>
          <a:prstGeom prst="parallelogram">
            <a:avLst>
              <a:gd fmla="val 84008" name="adj"/>
            </a:avLst>
          </a:prstGeom>
          <a:gradFill>
            <a:gsLst>
              <a:gs pos="0">
                <a:srgbClr val="B28600"/>
              </a:gs>
              <a:gs pos="100000">
                <a:srgbClr val="B2860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356" name="Google Shape;356;p31"/>
          <p:cNvSpPr/>
          <p:nvPr/>
        </p:nvSpPr>
        <p:spPr>
          <a:xfrm flipH="1">
            <a:off x="5012294" y="5813716"/>
            <a:ext cx="1784475" cy="283880"/>
          </a:xfrm>
          <a:prstGeom prst="parallelogram">
            <a:avLst>
              <a:gd fmla="val 118955" name="adj"/>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357" name="Google Shape;357;p31"/>
          <p:cNvSpPr/>
          <p:nvPr/>
        </p:nvSpPr>
        <p:spPr>
          <a:xfrm rot="-5400000">
            <a:off x="6112082" y="5410894"/>
            <a:ext cx="1044282" cy="329117"/>
          </a:xfrm>
          <a:prstGeom prst="parallelogram">
            <a:avLst>
              <a:gd fmla="val 84008" name="adj"/>
            </a:avLst>
          </a:prstGeom>
          <a:gradFill>
            <a:gsLst>
              <a:gs pos="0">
                <a:srgbClr val="737373"/>
              </a:gs>
              <a:gs pos="100000">
                <a:srgbClr val="737373"/>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358" name="Google Shape;358;p31"/>
          <p:cNvSpPr/>
          <p:nvPr/>
        </p:nvSpPr>
        <p:spPr>
          <a:xfrm flipH="1">
            <a:off x="6469665" y="5052987"/>
            <a:ext cx="1784475" cy="283880"/>
          </a:xfrm>
          <a:prstGeom prst="parallelogram">
            <a:avLst>
              <a:gd fmla="val 118955" name="adj"/>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359" name="Google Shape;359;p31"/>
          <p:cNvSpPr/>
          <p:nvPr/>
        </p:nvSpPr>
        <p:spPr>
          <a:xfrm rot="-5400000">
            <a:off x="7566909" y="4650167"/>
            <a:ext cx="1044282" cy="329117"/>
          </a:xfrm>
          <a:prstGeom prst="parallelogram">
            <a:avLst>
              <a:gd fmla="val 84008" name="adj"/>
            </a:avLst>
          </a:prstGeom>
          <a:gradFill>
            <a:gsLst>
              <a:gs pos="0">
                <a:srgbClr val="B85410"/>
              </a:gs>
              <a:gs pos="100000">
                <a:srgbClr val="B8541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360" name="Google Shape;360;p31"/>
          <p:cNvSpPr/>
          <p:nvPr/>
        </p:nvSpPr>
        <p:spPr>
          <a:xfrm flipH="1">
            <a:off x="7924492" y="4292258"/>
            <a:ext cx="1784475" cy="283880"/>
          </a:xfrm>
          <a:prstGeom prst="parallelogram">
            <a:avLst>
              <a:gd fmla="val 118955"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361" name="Google Shape;361;p31"/>
          <p:cNvSpPr/>
          <p:nvPr/>
        </p:nvSpPr>
        <p:spPr>
          <a:xfrm flipH="1">
            <a:off x="5694663" y="5368857"/>
            <a:ext cx="374037" cy="380405"/>
          </a:xfrm>
          <a:custGeom>
            <a:rect b="b" l="l" r="r" t="t"/>
            <a:pathLst>
              <a:path extrusionOk="0" h="3227814" w="3242753">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31"/>
          <p:cNvSpPr/>
          <p:nvPr/>
        </p:nvSpPr>
        <p:spPr>
          <a:xfrm>
            <a:off x="3534356" y="6112571"/>
            <a:ext cx="329117" cy="333742"/>
          </a:xfrm>
          <a:custGeom>
            <a:rect b="b" l="l" r="r" t="t"/>
            <a:pathLst>
              <a:path extrusionOk="0" h="3230531" w="324000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31"/>
          <p:cNvSpPr/>
          <p:nvPr/>
        </p:nvSpPr>
        <p:spPr>
          <a:xfrm rot="2700000">
            <a:off x="7162012" y="4543701"/>
            <a:ext cx="247511" cy="436314"/>
          </a:xfrm>
          <a:custGeom>
            <a:rect b="b" l="l" r="r" t="t"/>
            <a:pathLst>
              <a:path extrusionOk="0" h="4001999" w="2232248">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31"/>
          <p:cNvSpPr/>
          <p:nvPr/>
        </p:nvSpPr>
        <p:spPr>
          <a:xfrm>
            <a:off x="9708437" y="3895725"/>
            <a:ext cx="479885" cy="454399"/>
          </a:xfrm>
          <a:custGeom>
            <a:rect b="b" l="l" r="r" t="t"/>
            <a:pathLst>
              <a:path extrusionOk="0" h="2940925" w="321074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31"/>
          <p:cNvSpPr txBox="1"/>
          <p:nvPr/>
        </p:nvSpPr>
        <p:spPr>
          <a:xfrm>
            <a:off x="810900" y="689547"/>
            <a:ext cx="105156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3600"/>
              <a:buFont typeface="Calibri"/>
              <a:buNone/>
            </a:pPr>
            <a:r>
              <a:rPr lang="pt-BR" sz="3600">
                <a:solidFill>
                  <a:srgbClr val="434343"/>
                </a:solidFill>
                <a:latin typeface="Calibri"/>
                <a:ea typeface="Calibri"/>
                <a:cs typeface="Calibri"/>
                <a:sym typeface="Calibri"/>
              </a:rPr>
              <a:t>Se a resposta for “</a:t>
            </a:r>
            <a:r>
              <a:rPr b="1" lang="pt-BR" sz="3600">
                <a:solidFill>
                  <a:srgbClr val="434343"/>
                </a:solidFill>
                <a:latin typeface="Calibri"/>
                <a:ea typeface="Calibri"/>
                <a:cs typeface="Calibri"/>
                <a:sym typeface="Calibri"/>
              </a:rPr>
              <a:t>NÃO</a:t>
            </a:r>
            <a:r>
              <a:rPr lang="pt-BR" sz="3600">
                <a:solidFill>
                  <a:srgbClr val="434343"/>
                </a:solidFill>
                <a:latin typeface="Calibri"/>
                <a:ea typeface="Calibri"/>
                <a:cs typeface="Calibri"/>
                <a:sym typeface="Calibri"/>
              </a:rPr>
              <a:t>”:</a:t>
            </a:r>
            <a:endParaRPr sz="3600">
              <a:solidFill>
                <a:srgbClr val="434343"/>
              </a:solidFill>
              <a:latin typeface="Calibri"/>
              <a:ea typeface="Calibri"/>
              <a:cs typeface="Calibri"/>
              <a:sym typeface="Calibri"/>
            </a:endParaRPr>
          </a:p>
        </p:txBody>
      </p:sp>
      <p:sp>
        <p:nvSpPr>
          <p:cNvPr id="366" name="Google Shape;366;p31"/>
          <p:cNvSpPr txBox="1"/>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90000"/>
              </a:lnSpc>
              <a:spcBef>
                <a:spcPts val="0"/>
              </a:spcBef>
              <a:spcAft>
                <a:spcPts val="0"/>
              </a:spcAft>
              <a:buClr>
                <a:srgbClr val="434343"/>
              </a:buClr>
              <a:buSzPts val="2800"/>
              <a:buFont typeface="Arial"/>
              <a:buChar char="•"/>
            </a:pPr>
            <a:r>
              <a:rPr lang="pt-BR" sz="2800">
                <a:solidFill>
                  <a:srgbClr val="434343"/>
                </a:solidFill>
                <a:latin typeface="Calibri"/>
                <a:ea typeface="Calibri"/>
                <a:cs typeface="Calibri"/>
                <a:sym typeface="Calibri"/>
              </a:rPr>
              <a:t>Com despesas custeadas em sua totalidade por entes públicos, ou seja, por órgãos ou entidades de qualquer dos poderes da União, dos Estados, do Distrito Federal ou dos Municípios, organismo internacional ou governo estrangeiro, não é necessário o registro dessa viagem. Neste caso é exibido uma pop up com essa orientação.</a:t>
            </a:r>
            <a:endParaRPr>
              <a:solidFill>
                <a:srgbClr val="434343"/>
              </a:solidFill>
            </a:endParaRPr>
          </a:p>
          <a:p>
            <a:pPr indent="-50800" lvl="0" marL="228600" marR="0" rtl="0" algn="just">
              <a:lnSpc>
                <a:spcPct val="90000"/>
              </a:lnSpc>
              <a:spcBef>
                <a:spcPts val="1000"/>
              </a:spcBef>
              <a:spcAft>
                <a:spcPts val="0"/>
              </a:spcAft>
              <a:buClr>
                <a:schemeClr val="dk1"/>
              </a:buClr>
              <a:buSzPts val="2800"/>
              <a:buFont typeface="Arial"/>
              <a:buNone/>
            </a:pPr>
            <a:r>
              <a:t/>
            </a:r>
            <a:endParaRPr sz="2800">
              <a:solidFill>
                <a:srgbClr val="434343"/>
              </a:solidFill>
              <a:latin typeface="Calibri"/>
              <a:ea typeface="Calibri"/>
              <a:cs typeface="Calibri"/>
              <a:sym typeface="Calibri"/>
            </a:endParaRPr>
          </a:p>
          <a:p>
            <a:pPr indent="-50800" lvl="0" marL="228600" marR="0" rtl="0" algn="just">
              <a:lnSpc>
                <a:spcPct val="90000"/>
              </a:lnSpc>
              <a:spcBef>
                <a:spcPts val="1000"/>
              </a:spcBef>
              <a:spcAft>
                <a:spcPts val="0"/>
              </a:spcAft>
              <a:buClr>
                <a:schemeClr val="dk1"/>
              </a:buClr>
              <a:buSzPts val="2800"/>
              <a:buFont typeface="Arial"/>
              <a:buNone/>
            </a:pPr>
            <a:r>
              <a:t/>
            </a:r>
            <a:endParaRPr sz="2800">
              <a:solidFill>
                <a:srgbClr val="434343"/>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2"/>
          <p:cNvSpPr txBox="1"/>
          <p:nvPr>
            <p:ph type="title"/>
          </p:nvPr>
        </p:nvSpPr>
        <p:spPr>
          <a:xfrm>
            <a:off x="838200" y="365125"/>
            <a:ext cx="10525800" cy="1340700"/>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dk1"/>
              </a:buClr>
              <a:buSzPts val="3600"/>
              <a:buFont typeface="Calibri"/>
              <a:buNone/>
            </a:pPr>
            <a:r>
              <a:rPr lang="pt-BR" sz="3600">
                <a:solidFill>
                  <a:srgbClr val="434343"/>
                </a:solidFill>
              </a:rPr>
              <a:t>Se a resposta for “SIM”, com despesas custeadas totalmente ou em parte por algum agente privado, preencha também os seguintes dados:</a:t>
            </a:r>
            <a:endParaRPr sz="3600">
              <a:solidFill>
                <a:srgbClr val="434343"/>
              </a:solidFill>
            </a:endParaRPr>
          </a:p>
        </p:txBody>
      </p:sp>
      <p:pic>
        <p:nvPicPr>
          <p:cNvPr id="372" name="Google Shape;372;p32"/>
          <p:cNvPicPr preferRelativeResize="0"/>
          <p:nvPr>
            <p:ph idx="1" type="body"/>
          </p:nvPr>
        </p:nvPicPr>
        <p:blipFill rotWithShape="1">
          <a:blip r:embed="rId3">
            <a:alphaModFix/>
          </a:blip>
          <a:srcRect b="0" l="0" r="0" t="0"/>
          <a:stretch/>
        </p:blipFill>
        <p:spPr>
          <a:xfrm>
            <a:off x="1771046" y="2223306"/>
            <a:ext cx="8649907" cy="412490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dk1"/>
              </a:buClr>
              <a:buSzPts val="3600"/>
              <a:buFont typeface="Calibri"/>
              <a:buNone/>
            </a:pPr>
            <a:r>
              <a:rPr lang="pt-BR" sz="3600">
                <a:solidFill>
                  <a:srgbClr val="434343"/>
                </a:solidFill>
              </a:rPr>
              <a:t>Para realizar o cadastro do item recebido por agente privado clique no botão “Adicionar item” (Adicione um item de cada vez).</a:t>
            </a:r>
            <a:endParaRPr sz="3600">
              <a:solidFill>
                <a:srgbClr val="434343"/>
              </a:solidFill>
            </a:endParaRPr>
          </a:p>
        </p:txBody>
      </p:sp>
      <p:pic>
        <p:nvPicPr>
          <p:cNvPr id="378" name="Google Shape;378;p33"/>
          <p:cNvPicPr preferRelativeResize="0"/>
          <p:nvPr>
            <p:ph idx="1" type="body"/>
          </p:nvPr>
        </p:nvPicPr>
        <p:blipFill rotWithShape="1">
          <a:blip r:embed="rId3">
            <a:alphaModFix/>
          </a:blip>
          <a:srcRect b="0" l="0" r="0" t="0"/>
          <a:stretch/>
        </p:blipFill>
        <p:spPr>
          <a:xfrm>
            <a:off x="1804388" y="2253187"/>
            <a:ext cx="8583223" cy="385816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Na janela “Adicionar item”, preencher os dados e clicar em “Salvar”.</a:t>
            </a:r>
            <a:endParaRPr>
              <a:solidFill>
                <a:srgbClr val="434343"/>
              </a:solidFill>
            </a:endParaRPr>
          </a:p>
        </p:txBody>
      </p:sp>
      <p:pic>
        <p:nvPicPr>
          <p:cNvPr id="384" name="Google Shape;384;p34"/>
          <p:cNvPicPr preferRelativeResize="0"/>
          <p:nvPr>
            <p:ph idx="1" type="body"/>
          </p:nvPr>
        </p:nvPicPr>
        <p:blipFill rotWithShape="1">
          <a:blip r:embed="rId3">
            <a:alphaModFix/>
          </a:blip>
          <a:srcRect b="0" l="0" r="0" t="0"/>
          <a:stretch/>
        </p:blipFill>
        <p:spPr>
          <a:xfrm>
            <a:off x="181526" y="2781477"/>
            <a:ext cx="3106278" cy="2078847"/>
          </a:xfrm>
          <a:prstGeom prst="rect">
            <a:avLst/>
          </a:prstGeom>
          <a:noFill/>
          <a:ln>
            <a:noFill/>
          </a:ln>
        </p:spPr>
      </p:pic>
      <p:pic>
        <p:nvPicPr>
          <p:cNvPr id="385" name="Google Shape;385;p34"/>
          <p:cNvPicPr preferRelativeResize="0"/>
          <p:nvPr/>
        </p:nvPicPr>
        <p:blipFill rotWithShape="1">
          <a:blip r:embed="rId4">
            <a:alphaModFix/>
          </a:blip>
          <a:srcRect b="0" l="0" r="0" t="0"/>
          <a:stretch/>
        </p:blipFill>
        <p:spPr>
          <a:xfrm>
            <a:off x="4238802" y="2781477"/>
            <a:ext cx="2944592" cy="2430658"/>
          </a:xfrm>
          <a:prstGeom prst="rect">
            <a:avLst/>
          </a:prstGeom>
          <a:noFill/>
          <a:ln>
            <a:noFill/>
          </a:ln>
        </p:spPr>
      </p:pic>
      <p:pic>
        <p:nvPicPr>
          <p:cNvPr id="386" name="Google Shape;386;p34"/>
          <p:cNvPicPr preferRelativeResize="0"/>
          <p:nvPr/>
        </p:nvPicPr>
        <p:blipFill rotWithShape="1">
          <a:blip r:embed="rId5">
            <a:alphaModFix/>
          </a:blip>
          <a:srcRect b="0" l="0" r="0" t="0"/>
          <a:stretch/>
        </p:blipFill>
        <p:spPr>
          <a:xfrm>
            <a:off x="8134392" y="2642320"/>
            <a:ext cx="3159684" cy="256981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Clique no botão “Salvar e Publicar”.</a:t>
            </a:r>
            <a:endParaRPr>
              <a:solidFill>
                <a:srgbClr val="434343"/>
              </a:solidFill>
            </a:endParaRPr>
          </a:p>
        </p:txBody>
      </p:sp>
      <p:pic>
        <p:nvPicPr>
          <p:cNvPr id="392" name="Google Shape;392;p35"/>
          <p:cNvPicPr preferRelativeResize="0"/>
          <p:nvPr>
            <p:ph idx="1" type="body"/>
          </p:nvPr>
        </p:nvPicPr>
        <p:blipFill rotWithShape="1">
          <a:blip r:embed="rId3">
            <a:alphaModFix/>
          </a:blip>
          <a:srcRect b="0" l="0" r="0" t="0"/>
          <a:stretch/>
        </p:blipFill>
        <p:spPr>
          <a:xfrm>
            <a:off x="1331363" y="1862438"/>
            <a:ext cx="9529274" cy="435133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3000"/>
          </a:blip>
          <a:stretch>
            <a:fillRect/>
          </a:stretch>
        </a:blipFill>
      </p:bgPr>
    </p:bg>
    <p:spTree>
      <p:nvGrpSpPr>
        <p:cNvPr id="396" name="Shape 396"/>
        <p:cNvGrpSpPr/>
        <p:nvPr/>
      </p:nvGrpSpPr>
      <p:grpSpPr>
        <a:xfrm>
          <a:off x="0" y="0"/>
          <a:ext cx="0" cy="0"/>
          <a:chOff x="0" y="0"/>
          <a:chExt cx="0" cy="0"/>
        </a:xfrm>
      </p:grpSpPr>
      <p:sp>
        <p:nvSpPr>
          <p:cNvPr id="397" name="Google Shape;397;p36"/>
          <p:cNvSpPr/>
          <p:nvPr/>
        </p:nvSpPr>
        <p:spPr>
          <a:xfrm>
            <a:off x="114153" y="141514"/>
            <a:ext cx="11930743" cy="6574971"/>
          </a:xfrm>
          <a:prstGeom prst="rect">
            <a:avLst/>
          </a:prstGeom>
          <a:solidFill>
            <a:schemeClr val="accent3">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36"/>
          <p:cNvSpPr txBox="1"/>
          <p:nvPr>
            <p:ph type="title"/>
          </p:nvPr>
        </p:nvSpPr>
        <p:spPr>
          <a:xfrm>
            <a:off x="2002824" y="2338386"/>
            <a:ext cx="8153400" cy="218122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pt-BR" sz="6000">
                <a:solidFill>
                  <a:srgbClr val="FFFFFF"/>
                </a:solidFill>
              </a:rPr>
              <a:t>Os diferentes tipos de compromissos públicos</a:t>
            </a:r>
            <a:endParaRPr sz="6000">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37"/>
          <p:cNvSpPr/>
          <p:nvPr/>
        </p:nvSpPr>
        <p:spPr>
          <a:xfrm>
            <a:off x="9032434" y="4291734"/>
            <a:ext cx="3159566" cy="2844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404" name="Google Shape;404;p37"/>
          <p:cNvSpPr/>
          <p:nvPr/>
        </p:nvSpPr>
        <p:spPr>
          <a:xfrm>
            <a:off x="1" y="6571225"/>
            <a:ext cx="5341411" cy="28677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405" name="Google Shape;405;p37"/>
          <p:cNvSpPr/>
          <p:nvPr/>
        </p:nvSpPr>
        <p:spPr>
          <a:xfrm rot="-5400000">
            <a:off x="4654712" y="6171300"/>
            <a:ext cx="1044282" cy="329117"/>
          </a:xfrm>
          <a:prstGeom prst="parallelogram">
            <a:avLst>
              <a:gd fmla="val 84008" name="adj"/>
            </a:avLst>
          </a:prstGeom>
          <a:gradFill>
            <a:gsLst>
              <a:gs pos="0">
                <a:srgbClr val="B28600"/>
              </a:gs>
              <a:gs pos="100000">
                <a:srgbClr val="B2860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406" name="Google Shape;406;p37"/>
          <p:cNvSpPr/>
          <p:nvPr/>
        </p:nvSpPr>
        <p:spPr>
          <a:xfrm flipH="1">
            <a:off x="5012294" y="5813716"/>
            <a:ext cx="1784475" cy="283880"/>
          </a:xfrm>
          <a:prstGeom prst="parallelogram">
            <a:avLst>
              <a:gd fmla="val 118955" name="adj"/>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407" name="Google Shape;407;p37"/>
          <p:cNvSpPr/>
          <p:nvPr/>
        </p:nvSpPr>
        <p:spPr>
          <a:xfrm rot="-5400000">
            <a:off x="6112082" y="5410894"/>
            <a:ext cx="1044282" cy="329117"/>
          </a:xfrm>
          <a:prstGeom prst="parallelogram">
            <a:avLst>
              <a:gd fmla="val 84008" name="adj"/>
            </a:avLst>
          </a:prstGeom>
          <a:gradFill>
            <a:gsLst>
              <a:gs pos="0">
                <a:srgbClr val="737373"/>
              </a:gs>
              <a:gs pos="100000">
                <a:srgbClr val="737373"/>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408" name="Google Shape;408;p37"/>
          <p:cNvSpPr/>
          <p:nvPr/>
        </p:nvSpPr>
        <p:spPr>
          <a:xfrm flipH="1">
            <a:off x="6469665" y="5052987"/>
            <a:ext cx="1784475" cy="283880"/>
          </a:xfrm>
          <a:prstGeom prst="parallelogram">
            <a:avLst>
              <a:gd fmla="val 118955" name="adj"/>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409" name="Google Shape;409;p37"/>
          <p:cNvSpPr/>
          <p:nvPr/>
        </p:nvSpPr>
        <p:spPr>
          <a:xfrm rot="-5400000">
            <a:off x="7566909" y="4650167"/>
            <a:ext cx="1044282" cy="329117"/>
          </a:xfrm>
          <a:prstGeom prst="parallelogram">
            <a:avLst>
              <a:gd fmla="val 84008" name="adj"/>
            </a:avLst>
          </a:prstGeom>
          <a:gradFill>
            <a:gsLst>
              <a:gs pos="0">
                <a:srgbClr val="B85410"/>
              </a:gs>
              <a:gs pos="100000">
                <a:srgbClr val="B8541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410" name="Google Shape;410;p37"/>
          <p:cNvSpPr/>
          <p:nvPr/>
        </p:nvSpPr>
        <p:spPr>
          <a:xfrm flipH="1">
            <a:off x="7924492" y="4292258"/>
            <a:ext cx="1784475" cy="283880"/>
          </a:xfrm>
          <a:prstGeom prst="parallelogram">
            <a:avLst>
              <a:gd fmla="val 118955"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411" name="Google Shape;411;p37"/>
          <p:cNvSpPr/>
          <p:nvPr/>
        </p:nvSpPr>
        <p:spPr>
          <a:xfrm flipH="1">
            <a:off x="5694663" y="5368857"/>
            <a:ext cx="374037" cy="380405"/>
          </a:xfrm>
          <a:custGeom>
            <a:rect b="b" l="l" r="r" t="t"/>
            <a:pathLst>
              <a:path extrusionOk="0" h="3227814" w="3242753">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2" name="Google Shape;412;p37"/>
          <p:cNvSpPr/>
          <p:nvPr/>
        </p:nvSpPr>
        <p:spPr>
          <a:xfrm>
            <a:off x="3534356" y="6112571"/>
            <a:ext cx="329117" cy="333742"/>
          </a:xfrm>
          <a:custGeom>
            <a:rect b="b" l="l" r="r" t="t"/>
            <a:pathLst>
              <a:path extrusionOk="0" h="3230531" w="324000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37"/>
          <p:cNvSpPr/>
          <p:nvPr/>
        </p:nvSpPr>
        <p:spPr>
          <a:xfrm rot="2700000">
            <a:off x="7162012" y="4543701"/>
            <a:ext cx="247511" cy="436314"/>
          </a:xfrm>
          <a:custGeom>
            <a:rect b="b" l="l" r="r" t="t"/>
            <a:pathLst>
              <a:path extrusionOk="0" h="4001999" w="2232248">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4" name="Google Shape;414;p37"/>
          <p:cNvSpPr/>
          <p:nvPr/>
        </p:nvSpPr>
        <p:spPr>
          <a:xfrm>
            <a:off x="9708437" y="3895725"/>
            <a:ext cx="479885" cy="454399"/>
          </a:xfrm>
          <a:custGeom>
            <a:rect b="b" l="l" r="r" t="t"/>
            <a:pathLst>
              <a:path extrusionOk="0" h="2940925" w="321074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37"/>
          <p:cNvSpPr txBox="1"/>
          <p:nvPr/>
        </p:nvSpPr>
        <p:spPr>
          <a:xfrm>
            <a:off x="810900" y="463387"/>
            <a:ext cx="10515600" cy="4351338"/>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90000"/>
              </a:lnSpc>
              <a:spcBef>
                <a:spcPts val="0"/>
              </a:spcBef>
              <a:spcAft>
                <a:spcPts val="0"/>
              </a:spcAft>
              <a:buClr>
                <a:srgbClr val="434343"/>
              </a:buClr>
              <a:buSzPts val="2800"/>
              <a:buFont typeface="Arial"/>
              <a:buChar char="•"/>
            </a:pPr>
            <a:r>
              <a:rPr lang="pt-BR" sz="2800">
                <a:solidFill>
                  <a:srgbClr val="434343"/>
                </a:solidFill>
                <a:latin typeface="Calibri"/>
                <a:ea typeface="Calibri"/>
                <a:cs typeface="Calibri"/>
                <a:sym typeface="Calibri"/>
              </a:rPr>
              <a:t>Audiência Pública – mecanismo participativo de caráter presencial ou telepresencial, consultivo, aberto a qualquer interessado, com a possibilidade de manifestação oral dos participantes, cujo objetivo é subsidiar processo de decisão em âmbito de atuação estatal.</a:t>
            </a:r>
            <a:endParaRPr>
              <a:solidFill>
                <a:srgbClr val="434343"/>
              </a:solidFill>
            </a:endParaRPr>
          </a:p>
          <a:p>
            <a:pPr indent="-50800" lvl="0" marL="228600" marR="0" rtl="0" algn="just">
              <a:lnSpc>
                <a:spcPct val="90000"/>
              </a:lnSpc>
              <a:spcBef>
                <a:spcPts val="1000"/>
              </a:spcBef>
              <a:spcAft>
                <a:spcPts val="0"/>
              </a:spcAft>
              <a:buClr>
                <a:schemeClr val="dk1"/>
              </a:buClr>
              <a:buSzPts val="2800"/>
              <a:buFont typeface="Arial"/>
              <a:buNone/>
            </a:pPr>
            <a:r>
              <a:t/>
            </a:r>
            <a:endParaRPr sz="2800">
              <a:solidFill>
                <a:srgbClr val="434343"/>
              </a:solidFill>
              <a:latin typeface="Calibri"/>
              <a:ea typeface="Calibri"/>
              <a:cs typeface="Calibri"/>
              <a:sym typeface="Calibri"/>
            </a:endParaRPr>
          </a:p>
          <a:p>
            <a:pPr indent="-228600" lvl="0" marL="228600" marR="0" rtl="0" algn="just">
              <a:lnSpc>
                <a:spcPct val="90000"/>
              </a:lnSpc>
              <a:spcBef>
                <a:spcPts val="1000"/>
              </a:spcBef>
              <a:spcAft>
                <a:spcPts val="0"/>
              </a:spcAft>
              <a:buClr>
                <a:srgbClr val="434343"/>
              </a:buClr>
              <a:buSzPts val="2800"/>
              <a:buFont typeface="Arial"/>
              <a:buChar char="•"/>
            </a:pPr>
            <a:r>
              <a:rPr lang="pt-BR" sz="2800">
                <a:solidFill>
                  <a:srgbClr val="434343"/>
                </a:solidFill>
                <a:latin typeface="Calibri"/>
                <a:ea typeface="Calibri"/>
                <a:cs typeface="Calibri"/>
                <a:sym typeface="Calibri"/>
              </a:rPr>
              <a:t>Evento – atividade aberta ao público, geral ou específico, de caráter presencial ou telepresencial, tais como congressos, seminários, convenções, cursos, solenidades, fóruns, conferências e similares.</a:t>
            </a:r>
            <a:endParaRPr sz="2800">
              <a:solidFill>
                <a:srgbClr val="434343"/>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38"/>
          <p:cNvSpPr/>
          <p:nvPr/>
        </p:nvSpPr>
        <p:spPr>
          <a:xfrm>
            <a:off x="9032434" y="4291734"/>
            <a:ext cx="3159566" cy="2844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421" name="Google Shape;421;p38"/>
          <p:cNvSpPr/>
          <p:nvPr/>
        </p:nvSpPr>
        <p:spPr>
          <a:xfrm>
            <a:off x="1" y="6571225"/>
            <a:ext cx="5341411" cy="28677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422" name="Google Shape;422;p38"/>
          <p:cNvSpPr/>
          <p:nvPr/>
        </p:nvSpPr>
        <p:spPr>
          <a:xfrm rot="-5400000">
            <a:off x="4654712" y="6171300"/>
            <a:ext cx="1044282" cy="329117"/>
          </a:xfrm>
          <a:prstGeom prst="parallelogram">
            <a:avLst>
              <a:gd fmla="val 84008" name="adj"/>
            </a:avLst>
          </a:prstGeom>
          <a:gradFill>
            <a:gsLst>
              <a:gs pos="0">
                <a:srgbClr val="B28600"/>
              </a:gs>
              <a:gs pos="100000">
                <a:srgbClr val="B2860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423" name="Google Shape;423;p38"/>
          <p:cNvSpPr/>
          <p:nvPr/>
        </p:nvSpPr>
        <p:spPr>
          <a:xfrm flipH="1">
            <a:off x="5012294" y="5813716"/>
            <a:ext cx="1784475" cy="283880"/>
          </a:xfrm>
          <a:prstGeom prst="parallelogram">
            <a:avLst>
              <a:gd fmla="val 118955" name="adj"/>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424" name="Google Shape;424;p38"/>
          <p:cNvSpPr/>
          <p:nvPr/>
        </p:nvSpPr>
        <p:spPr>
          <a:xfrm rot="-5400000">
            <a:off x="6112082" y="5410894"/>
            <a:ext cx="1044282" cy="329117"/>
          </a:xfrm>
          <a:prstGeom prst="parallelogram">
            <a:avLst>
              <a:gd fmla="val 84008" name="adj"/>
            </a:avLst>
          </a:prstGeom>
          <a:gradFill>
            <a:gsLst>
              <a:gs pos="0">
                <a:srgbClr val="737373"/>
              </a:gs>
              <a:gs pos="100000">
                <a:srgbClr val="737373"/>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425" name="Google Shape;425;p38"/>
          <p:cNvSpPr/>
          <p:nvPr/>
        </p:nvSpPr>
        <p:spPr>
          <a:xfrm flipH="1">
            <a:off x="6469665" y="5052987"/>
            <a:ext cx="1784475" cy="283880"/>
          </a:xfrm>
          <a:prstGeom prst="parallelogram">
            <a:avLst>
              <a:gd fmla="val 118955" name="adj"/>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426" name="Google Shape;426;p38"/>
          <p:cNvSpPr/>
          <p:nvPr/>
        </p:nvSpPr>
        <p:spPr>
          <a:xfrm rot="-5400000">
            <a:off x="7566909" y="4650167"/>
            <a:ext cx="1044282" cy="329117"/>
          </a:xfrm>
          <a:prstGeom prst="parallelogram">
            <a:avLst>
              <a:gd fmla="val 84008" name="adj"/>
            </a:avLst>
          </a:prstGeom>
          <a:gradFill>
            <a:gsLst>
              <a:gs pos="0">
                <a:srgbClr val="B85410"/>
              </a:gs>
              <a:gs pos="100000">
                <a:srgbClr val="B8541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427" name="Google Shape;427;p38"/>
          <p:cNvSpPr/>
          <p:nvPr/>
        </p:nvSpPr>
        <p:spPr>
          <a:xfrm flipH="1">
            <a:off x="7924492" y="4292258"/>
            <a:ext cx="1784475" cy="283880"/>
          </a:xfrm>
          <a:prstGeom prst="parallelogram">
            <a:avLst>
              <a:gd fmla="val 118955"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428" name="Google Shape;428;p38"/>
          <p:cNvSpPr/>
          <p:nvPr/>
        </p:nvSpPr>
        <p:spPr>
          <a:xfrm flipH="1">
            <a:off x="5694663" y="5368857"/>
            <a:ext cx="374037" cy="380405"/>
          </a:xfrm>
          <a:custGeom>
            <a:rect b="b" l="l" r="r" t="t"/>
            <a:pathLst>
              <a:path extrusionOk="0" h="3227814" w="3242753">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38"/>
          <p:cNvSpPr/>
          <p:nvPr/>
        </p:nvSpPr>
        <p:spPr>
          <a:xfrm>
            <a:off x="3534356" y="6112571"/>
            <a:ext cx="329117" cy="333742"/>
          </a:xfrm>
          <a:custGeom>
            <a:rect b="b" l="l" r="r" t="t"/>
            <a:pathLst>
              <a:path extrusionOk="0" h="3230531" w="324000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38"/>
          <p:cNvSpPr/>
          <p:nvPr/>
        </p:nvSpPr>
        <p:spPr>
          <a:xfrm rot="2700000">
            <a:off x="7162012" y="4543701"/>
            <a:ext cx="247511" cy="436314"/>
          </a:xfrm>
          <a:custGeom>
            <a:rect b="b" l="l" r="r" t="t"/>
            <a:pathLst>
              <a:path extrusionOk="0" h="4001999" w="2232248">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38"/>
          <p:cNvSpPr/>
          <p:nvPr/>
        </p:nvSpPr>
        <p:spPr>
          <a:xfrm>
            <a:off x="9708437" y="3895725"/>
            <a:ext cx="479885" cy="454399"/>
          </a:xfrm>
          <a:custGeom>
            <a:rect b="b" l="l" r="r" t="t"/>
            <a:pathLst>
              <a:path extrusionOk="0" h="2940925" w="321074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38"/>
          <p:cNvSpPr txBox="1"/>
          <p:nvPr/>
        </p:nvSpPr>
        <p:spPr>
          <a:xfrm>
            <a:off x="810900" y="410520"/>
            <a:ext cx="10515600" cy="4351338"/>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90000"/>
              </a:lnSpc>
              <a:spcBef>
                <a:spcPts val="0"/>
              </a:spcBef>
              <a:spcAft>
                <a:spcPts val="0"/>
              </a:spcAft>
              <a:buClr>
                <a:srgbClr val="434343"/>
              </a:buClr>
              <a:buSzPts val="2800"/>
              <a:buFont typeface="Arial"/>
              <a:buChar char="•"/>
            </a:pPr>
            <a:r>
              <a:rPr lang="pt-BR" sz="2800">
                <a:solidFill>
                  <a:srgbClr val="434343"/>
                </a:solidFill>
                <a:latin typeface="Calibri"/>
                <a:ea typeface="Calibri"/>
                <a:cs typeface="Calibri"/>
                <a:sym typeface="Calibri"/>
              </a:rPr>
              <a:t>Audiência – interação, presencial ou telepresencial, entre agente público e representante de interesses, ainda que resultante de compromisso público agendado com representante de interesses por solicitação de outro agente público.</a:t>
            </a:r>
            <a:endParaRPr>
              <a:solidFill>
                <a:srgbClr val="434343"/>
              </a:solidFill>
            </a:endParaRPr>
          </a:p>
          <a:p>
            <a:pPr indent="-50800" lvl="0" marL="228600" marR="0" rtl="0" algn="just">
              <a:lnSpc>
                <a:spcPct val="90000"/>
              </a:lnSpc>
              <a:spcBef>
                <a:spcPts val="1000"/>
              </a:spcBef>
              <a:spcAft>
                <a:spcPts val="0"/>
              </a:spcAft>
              <a:buClr>
                <a:schemeClr val="dk1"/>
              </a:buClr>
              <a:buSzPts val="2800"/>
              <a:buFont typeface="Arial"/>
              <a:buNone/>
            </a:pPr>
            <a:r>
              <a:t/>
            </a:r>
            <a:endParaRPr sz="2800">
              <a:solidFill>
                <a:srgbClr val="434343"/>
              </a:solidFill>
              <a:latin typeface="Calibri"/>
              <a:ea typeface="Calibri"/>
              <a:cs typeface="Calibri"/>
              <a:sym typeface="Calibri"/>
            </a:endParaRPr>
          </a:p>
          <a:p>
            <a:pPr indent="-228600" lvl="0" marL="228600" marR="0" rtl="0" algn="just">
              <a:lnSpc>
                <a:spcPct val="90000"/>
              </a:lnSpc>
              <a:spcBef>
                <a:spcPts val="1000"/>
              </a:spcBef>
              <a:spcAft>
                <a:spcPts val="0"/>
              </a:spcAft>
              <a:buClr>
                <a:srgbClr val="434343"/>
              </a:buClr>
              <a:buSzPts val="2800"/>
              <a:buFont typeface="Arial"/>
              <a:buChar char="•"/>
            </a:pPr>
            <a:r>
              <a:rPr lang="pt-BR" sz="2800">
                <a:solidFill>
                  <a:srgbClr val="434343"/>
                </a:solidFill>
                <a:latin typeface="Calibri"/>
                <a:ea typeface="Calibri"/>
                <a:cs typeface="Calibri"/>
                <a:sym typeface="Calibri"/>
              </a:rPr>
              <a:t>Reunião – encontro de trabalho, presencial ou telepresencial, entre o agente público e uma ou mais pessoas externas ao órgão ou entidade pública em que atua, desde que não haja representação privada de interesses.</a:t>
            </a:r>
            <a:endParaRPr sz="2800">
              <a:solidFill>
                <a:srgbClr val="434343"/>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pt-BR" sz="3600">
                <a:solidFill>
                  <a:srgbClr val="434343"/>
                </a:solidFill>
              </a:rPr>
              <a:t>Observação sobre Despachos Internos:</a:t>
            </a:r>
            <a:endParaRPr b="1" sz="3600">
              <a:solidFill>
                <a:srgbClr val="434343"/>
              </a:solidFill>
            </a:endParaRPr>
          </a:p>
        </p:txBody>
      </p:sp>
      <p:pic>
        <p:nvPicPr>
          <p:cNvPr id="438" name="Google Shape;438;p39"/>
          <p:cNvPicPr preferRelativeResize="0"/>
          <p:nvPr>
            <p:ph idx="1" type="body"/>
          </p:nvPr>
        </p:nvPicPr>
        <p:blipFill rotWithShape="1">
          <a:blip r:embed="rId3">
            <a:alphaModFix/>
          </a:blip>
          <a:srcRect b="0" l="0" r="0" t="0"/>
          <a:stretch/>
        </p:blipFill>
        <p:spPr>
          <a:xfrm>
            <a:off x="838200" y="2473938"/>
            <a:ext cx="10515600" cy="254396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40"/>
          <p:cNvSpPr txBox="1"/>
          <p:nvPr>
            <p:ph idx="1" type="body"/>
          </p:nvPr>
        </p:nvSpPr>
        <p:spPr>
          <a:xfrm>
            <a:off x="857250" y="1025525"/>
            <a:ext cx="10515600" cy="4351338"/>
          </a:xfrm>
          <a:prstGeom prst="rect">
            <a:avLst/>
          </a:prstGeom>
          <a:noFill/>
          <a:ln>
            <a:noFill/>
          </a:ln>
        </p:spPr>
        <p:txBody>
          <a:bodyPr anchorCtr="0" anchor="t" bIns="45700" lIns="91425" spcFirstLastPara="1" rIns="91425" wrap="square" tIns="45700">
            <a:normAutofit lnSpcReduction="20000"/>
          </a:bodyPr>
          <a:lstStyle/>
          <a:p>
            <a:pPr indent="-241934" lvl="0" marL="228600" rtl="0" algn="just">
              <a:lnSpc>
                <a:spcPct val="90000"/>
              </a:lnSpc>
              <a:spcBef>
                <a:spcPts val="0"/>
              </a:spcBef>
              <a:spcAft>
                <a:spcPts val="0"/>
              </a:spcAft>
              <a:buClr>
                <a:srgbClr val="434343"/>
              </a:buClr>
              <a:buSzPts val="2800"/>
              <a:buChar char="•"/>
            </a:pPr>
            <a:r>
              <a:rPr lang="pt-BR">
                <a:solidFill>
                  <a:srgbClr val="434343"/>
                </a:solidFill>
              </a:rPr>
              <a:t>No registro de audiência pública ou evento não há a necessidade de informar o nome dos participantes.</a:t>
            </a:r>
            <a:br>
              <a:rPr lang="pt-BR">
                <a:solidFill>
                  <a:srgbClr val="434343"/>
                </a:solidFill>
              </a:rPr>
            </a:br>
            <a:endParaRPr>
              <a:solidFill>
                <a:srgbClr val="434343"/>
              </a:solidFill>
            </a:endParaRPr>
          </a:p>
          <a:p>
            <a:pPr indent="-241934" lvl="0" marL="228600" rtl="0" algn="just">
              <a:lnSpc>
                <a:spcPct val="90000"/>
              </a:lnSpc>
              <a:spcBef>
                <a:spcPts val="1000"/>
              </a:spcBef>
              <a:spcAft>
                <a:spcPts val="0"/>
              </a:spcAft>
              <a:buClr>
                <a:srgbClr val="434343"/>
              </a:buClr>
              <a:buSzPts val="2800"/>
              <a:buChar char="•"/>
            </a:pPr>
            <a:r>
              <a:rPr lang="pt-BR">
                <a:solidFill>
                  <a:srgbClr val="434343"/>
                </a:solidFill>
              </a:rPr>
              <a:t>O registro de uma audiência demanda um maior número de informações, pois é nele que possivelmente ocorrerá uma representação privada de interesses. Por isso, é importante diferenciar uma audiência de uma reunião.</a:t>
            </a:r>
            <a:br>
              <a:rPr lang="pt-BR">
                <a:solidFill>
                  <a:srgbClr val="434343"/>
                </a:solidFill>
              </a:rPr>
            </a:br>
            <a:endParaRPr>
              <a:solidFill>
                <a:srgbClr val="434343"/>
              </a:solidFill>
            </a:endParaRPr>
          </a:p>
          <a:p>
            <a:pPr indent="-241934" lvl="0" marL="228600" rtl="0" algn="just">
              <a:lnSpc>
                <a:spcPct val="90000"/>
              </a:lnSpc>
              <a:spcBef>
                <a:spcPts val="1000"/>
              </a:spcBef>
              <a:spcAft>
                <a:spcPts val="0"/>
              </a:spcAft>
              <a:buClr>
                <a:srgbClr val="434343"/>
              </a:buClr>
              <a:buSzPts val="2800"/>
              <a:buChar char="•"/>
            </a:pPr>
            <a:r>
              <a:rPr lang="pt-BR">
                <a:solidFill>
                  <a:srgbClr val="434343"/>
                </a:solidFill>
              </a:rPr>
              <a:t>Para prevenir erros de entendimentos se o compromisso se trata de uma audiência ou reunião, o próprio sistema faz esta diferenciação por meio da resposta do usuário à perguntas pré-estabelecida no e-Agendas, mas é importante ter em mãos as informações completas sobre o compromisso e o solicitante.</a:t>
            </a:r>
            <a:endParaRPr>
              <a:solidFill>
                <a:srgbClr val="434343"/>
              </a:solidFill>
            </a:endParaRPr>
          </a:p>
        </p:txBody>
      </p:sp>
      <p:grpSp>
        <p:nvGrpSpPr>
          <p:cNvPr id="444" name="Google Shape;444;p40"/>
          <p:cNvGrpSpPr/>
          <p:nvPr/>
        </p:nvGrpSpPr>
        <p:grpSpPr>
          <a:xfrm>
            <a:off x="1" y="6176963"/>
            <a:ext cx="12191999" cy="286776"/>
            <a:chOff x="1" y="6571224"/>
            <a:chExt cx="12191999" cy="286776"/>
          </a:xfrm>
        </p:grpSpPr>
        <p:sp>
          <p:nvSpPr>
            <p:cNvPr id="445" name="Google Shape;445;p40"/>
            <p:cNvSpPr/>
            <p:nvPr/>
          </p:nvSpPr>
          <p:spPr>
            <a:xfrm>
              <a:off x="9032434" y="6573596"/>
              <a:ext cx="3159566" cy="2844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446" name="Google Shape;446;p40"/>
            <p:cNvSpPr/>
            <p:nvPr/>
          </p:nvSpPr>
          <p:spPr>
            <a:xfrm>
              <a:off x="1" y="6571225"/>
              <a:ext cx="5341411" cy="28677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447" name="Google Shape;447;p40"/>
            <p:cNvSpPr/>
            <p:nvPr/>
          </p:nvSpPr>
          <p:spPr>
            <a:xfrm flipH="1">
              <a:off x="4994250" y="6571224"/>
              <a:ext cx="1784475" cy="286775"/>
            </a:xfrm>
            <a:prstGeom prst="parallelogram">
              <a:avLst>
                <a:gd fmla="val 118955" name="adj"/>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448" name="Google Shape;448;p40"/>
            <p:cNvSpPr/>
            <p:nvPr/>
          </p:nvSpPr>
          <p:spPr>
            <a:xfrm flipH="1">
              <a:off x="6431565" y="6574120"/>
              <a:ext cx="1784475" cy="283880"/>
            </a:xfrm>
            <a:prstGeom prst="parallelogram">
              <a:avLst>
                <a:gd fmla="val 118955" name="adj"/>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449" name="Google Shape;449;p40"/>
            <p:cNvSpPr/>
            <p:nvPr/>
          </p:nvSpPr>
          <p:spPr>
            <a:xfrm flipH="1">
              <a:off x="7594113" y="6574120"/>
              <a:ext cx="1784475" cy="283880"/>
            </a:xfrm>
            <a:prstGeom prst="parallelogram">
              <a:avLst>
                <a:gd fmla="val 118955"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t/>
            </a:r>
            <a:endParaRPr sz="3600"/>
          </a:p>
        </p:txBody>
      </p:sp>
      <p:sp>
        <p:nvSpPr>
          <p:cNvPr id="122" name="Google Shape;122;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23" name="Google Shape;123;p4"/>
          <p:cNvPicPr preferRelativeResize="0"/>
          <p:nvPr/>
        </p:nvPicPr>
        <p:blipFill rotWithShape="1">
          <a:blip r:embed="rId3">
            <a:alphaModFix/>
          </a:blip>
          <a:srcRect b="0" l="0" r="0" t="0"/>
          <a:stretch/>
        </p:blipFill>
        <p:spPr>
          <a:xfrm>
            <a:off x="838200" y="766118"/>
            <a:ext cx="10541605" cy="536965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41"/>
          <p:cNvSpPr/>
          <p:nvPr/>
        </p:nvSpPr>
        <p:spPr>
          <a:xfrm>
            <a:off x="3574473" y="0"/>
            <a:ext cx="8617527" cy="6856661"/>
          </a:xfrm>
          <a:custGeom>
            <a:rect b="b" l="l" r="r" t="t"/>
            <a:pathLst>
              <a:path extrusionOk="0" h="6856661" w="7259782">
                <a:moveTo>
                  <a:pt x="0" y="0"/>
                </a:moveTo>
                <a:lnTo>
                  <a:pt x="7259782" y="0"/>
                </a:lnTo>
                <a:lnTo>
                  <a:pt x="7259782" y="6856661"/>
                </a:lnTo>
                <a:lnTo>
                  <a:pt x="2798618" y="685666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5" name="Google Shape;455;p41"/>
          <p:cNvSpPr txBox="1"/>
          <p:nvPr/>
        </p:nvSpPr>
        <p:spPr>
          <a:xfrm>
            <a:off x="4524375" y="704035"/>
            <a:ext cx="7667625" cy="2419639"/>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6000"/>
              <a:buFont typeface="Calibri"/>
              <a:buNone/>
            </a:pPr>
            <a:r>
              <a:t/>
            </a:r>
            <a:endParaRPr b="1" sz="6000">
              <a:solidFill>
                <a:srgbClr val="262626"/>
              </a:solidFill>
              <a:latin typeface="Calibri"/>
              <a:ea typeface="Calibri"/>
              <a:cs typeface="Calibri"/>
              <a:sym typeface="Calibri"/>
            </a:endParaRPr>
          </a:p>
        </p:txBody>
      </p:sp>
      <p:sp>
        <p:nvSpPr>
          <p:cNvPr id="456" name="Google Shape;456;p41"/>
          <p:cNvSpPr txBox="1"/>
          <p:nvPr/>
        </p:nvSpPr>
        <p:spPr>
          <a:xfrm>
            <a:off x="4600575" y="1678528"/>
            <a:ext cx="7572300" cy="31971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262626"/>
              </a:buClr>
              <a:buSzPts val="6000"/>
              <a:buFont typeface="Calibri"/>
              <a:buNone/>
            </a:pPr>
            <a:r>
              <a:rPr b="1" lang="pt-BR" sz="6000">
                <a:solidFill>
                  <a:schemeClr val="lt1"/>
                </a:solidFill>
                <a:latin typeface="Calibri"/>
                <a:ea typeface="Calibri"/>
                <a:cs typeface="Calibri"/>
                <a:sym typeface="Calibri"/>
              </a:rPr>
              <a:t>Registro e Publicação de Audiências Públicas na Agenda de Compromissos</a:t>
            </a:r>
            <a:endParaRPr b="1" sz="6000">
              <a:solidFill>
                <a:schemeClr val="l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Clique no menu “Compromissos” e clique em “Registrar compromisso”.</a:t>
            </a:r>
            <a:endParaRPr>
              <a:solidFill>
                <a:srgbClr val="434343"/>
              </a:solidFill>
            </a:endParaRPr>
          </a:p>
        </p:txBody>
      </p:sp>
      <p:sp>
        <p:nvSpPr>
          <p:cNvPr id="462" name="Google Shape;462;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pic>
        <p:nvPicPr>
          <p:cNvPr id="463" name="Google Shape;463;p42"/>
          <p:cNvPicPr preferRelativeResize="0"/>
          <p:nvPr/>
        </p:nvPicPr>
        <p:blipFill rotWithShape="1">
          <a:blip r:embed="rId3">
            <a:alphaModFix/>
          </a:blip>
          <a:srcRect b="0" l="0" r="0" t="0"/>
          <a:stretch/>
        </p:blipFill>
        <p:spPr>
          <a:xfrm>
            <a:off x="2871898" y="2043890"/>
            <a:ext cx="6448203" cy="435133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Na tela “Incluir”, selecione “Audiência pública”.</a:t>
            </a:r>
            <a:endParaRPr>
              <a:solidFill>
                <a:srgbClr val="434343"/>
              </a:solidFill>
            </a:endParaRPr>
          </a:p>
        </p:txBody>
      </p:sp>
      <p:pic>
        <p:nvPicPr>
          <p:cNvPr id="469" name="Google Shape;469;p43"/>
          <p:cNvPicPr preferRelativeResize="0"/>
          <p:nvPr>
            <p:ph idx="1" type="body"/>
          </p:nvPr>
        </p:nvPicPr>
        <p:blipFill rotWithShape="1">
          <a:blip r:embed="rId3">
            <a:alphaModFix/>
          </a:blip>
          <a:srcRect b="0" l="0" r="0" t="0"/>
          <a:stretch/>
        </p:blipFill>
        <p:spPr>
          <a:xfrm>
            <a:off x="3209355" y="1690688"/>
            <a:ext cx="5773290" cy="495333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Preencha as informações solicitadas para registro do compromisso.</a:t>
            </a:r>
            <a:endParaRPr>
              <a:solidFill>
                <a:srgbClr val="434343"/>
              </a:solidFill>
            </a:endParaRPr>
          </a:p>
        </p:txBody>
      </p:sp>
      <p:pic>
        <p:nvPicPr>
          <p:cNvPr id="475" name="Google Shape;475;p44"/>
          <p:cNvPicPr preferRelativeResize="0"/>
          <p:nvPr>
            <p:ph idx="1" type="body"/>
          </p:nvPr>
        </p:nvPicPr>
        <p:blipFill rotWithShape="1">
          <a:blip r:embed="rId3">
            <a:alphaModFix/>
          </a:blip>
          <a:srcRect b="0" l="0" r="0" t="0"/>
          <a:stretch/>
        </p:blipFill>
        <p:spPr>
          <a:xfrm>
            <a:off x="3204463" y="1880200"/>
            <a:ext cx="5783074" cy="489645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dk1"/>
              </a:buClr>
              <a:buSzPts val="3600"/>
              <a:buFont typeface="Calibri"/>
              <a:buNone/>
            </a:pPr>
            <a:r>
              <a:rPr lang="pt-BR" sz="3600">
                <a:solidFill>
                  <a:srgbClr val="434343"/>
                </a:solidFill>
              </a:rPr>
              <a:t>Responda à pergunta: Compromisso realizado em viagem com recebimento de hospitalidade?</a:t>
            </a:r>
            <a:endParaRPr>
              <a:solidFill>
                <a:srgbClr val="434343"/>
              </a:solidFill>
            </a:endParaRPr>
          </a:p>
        </p:txBody>
      </p:sp>
      <p:sp>
        <p:nvSpPr>
          <p:cNvPr id="481" name="Google Shape;481;p45"/>
          <p:cNvSpPr txBox="1"/>
          <p:nvPr>
            <p:ph idx="1" type="body"/>
          </p:nvPr>
        </p:nvSpPr>
        <p:spPr>
          <a:xfrm>
            <a:off x="838200" y="2228849"/>
            <a:ext cx="10515600" cy="3948113"/>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434343"/>
              </a:buClr>
              <a:buSzPts val="2400"/>
              <a:buChar char="•"/>
            </a:pPr>
            <a:r>
              <a:rPr lang="pt-BR" sz="2400">
                <a:solidFill>
                  <a:srgbClr val="434343"/>
                </a:solidFill>
              </a:rPr>
              <a:t>Caso a resposta seja “Sim”, proceda à identificação no campo abaixo da pergunta da viagem cadastrada no sistema para a data indicada. Se ainda não tiver cadastrado a viagem, terá que voltar no menu “Viagens” e realizar este procedimento antes de continuar os registros do compromisso.</a:t>
            </a:r>
            <a:endParaRPr>
              <a:solidFill>
                <a:srgbClr val="434343"/>
              </a:solidFill>
            </a:endParaRPr>
          </a:p>
        </p:txBody>
      </p:sp>
      <p:pic>
        <p:nvPicPr>
          <p:cNvPr id="482" name="Google Shape;482;p45"/>
          <p:cNvPicPr preferRelativeResize="0"/>
          <p:nvPr/>
        </p:nvPicPr>
        <p:blipFill rotWithShape="1">
          <a:blip r:embed="rId3">
            <a:alphaModFix/>
          </a:blip>
          <a:srcRect b="0" l="0" r="0" t="57940"/>
          <a:stretch/>
        </p:blipFill>
        <p:spPr>
          <a:xfrm>
            <a:off x="2012227" y="4085969"/>
            <a:ext cx="8167546" cy="2484653"/>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46"/>
          <p:cNvSpPr/>
          <p:nvPr/>
        </p:nvSpPr>
        <p:spPr>
          <a:xfrm>
            <a:off x="3574473" y="0"/>
            <a:ext cx="8617527" cy="6856661"/>
          </a:xfrm>
          <a:custGeom>
            <a:rect b="b" l="l" r="r" t="t"/>
            <a:pathLst>
              <a:path extrusionOk="0" h="6856661" w="7259782">
                <a:moveTo>
                  <a:pt x="0" y="0"/>
                </a:moveTo>
                <a:lnTo>
                  <a:pt x="7259782" y="0"/>
                </a:lnTo>
                <a:lnTo>
                  <a:pt x="7259782" y="6856661"/>
                </a:lnTo>
                <a:lnTo>
                  <a:pt x="2798618" y="685666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46"/>
          <p:cNvSpPr txBox="1"/>
          <p:nvPr/>
        </p:nvSpPr>
        <p:spPr>
          <a:xfrm>
            <a:off x="4524375" y="704035"/>
            <a:ext cx="7667625" cy="2419639"/>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6000"/>
              <a:buFont typeface="Calibri"/>
              <a:buNone/>
            </a:pPr>
            <a:r>
              <a:t/>
            </a:r>
            <a:endParaRPr b="1" sz="6000">
              <a:solidFill>
                <a:srgbClr val="262626"/>
              </a:solidFill>
              <a:latin typeface="Calibri"/>
              <a:ea typeface="Calibri"/>
              <a:cs typeface="Calibri"/>
              <a:sym typeface="Calibri"/>
            </a:endParaRPr>
          </a:p>
        </p:txBody>
      </p:sp>
      <p:sp>
        <p:nvSpPr>
          <p:cNvPr id="489" name="Google Shape;489;p46"/>
          <p:cNvSpPr txBox="1"/>
          <p:nvPr/>
        </p:nvSpPr>
        <p:spPr>
          <a:xfrm>
            <a:off x="4524375" y="1792942"/>
            <a:ext cx="7572375" cy="3197225"/>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262626"/>
              </a:buClr>
              <a:buSzPts val="6000"/>
              <a:buFont typeface="Calibri"/>
              <a:buNone/>
            </a:pPr>
            <a:r>
              <a:rPr b="1" lang="pt-BR" sz="6000">
                <a:solidFill>
                  <a:srgbClr val="FFFFFF"/>
                </a:solidFill>
                <a:latin typeface="Calibri"/>
                <a:ea typeface="Calibri"/>
                <a:cs typeface="Calibri"/>
                <a:sym typeface="Calibri"/>
              </a:rPr>
              <a:t>Registro e Publicação de Eventos na Agenda de Compromissos</a:t>
            </a:r>
            <a:endParaRPr b="1" sz="6000">
              <a:solidFill>
                <a:srgbClr val="FFFFFF"/>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47"/>
          <p:cNvSpPr/>
          <p:nvPr/>
        </p:nvSpPr>
        <p:spPr>
          <a:xfrm>
            <a:off x="9032434" y="4291734"/>
            <a:ext cx="3159566" cy="2844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495" name="Google Shape;495;p47"/>
          <p:cNvSpPr/>
          <p:nvPr/>
        </p:nvSpPr>
        <p:spPr>
          <a:xfrm>
            <a:off x="1" y="6571225"/>
            <a:ext cx="5341411" cy="28677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496" name="Google Shape;496;p47"/>
          <p:cNvSpPr/>
          <p:nvPr/>
        </p:nvSpPr>
        <p:spPr>
          <a:xfrm rot="-5400000">
            <a:off x="4654712" y="6171300"/>
            <a:ext cx="1044282" cy="329117"/>
          </a:xfrm>
          <a:prstGeom prst="parallelogram">
            <a:avLst>
              <a:gd fmla="val 84008" name="adj"/>
            </a:avLst>
          </a:prstGeom>
          <a:gradFill>
            <a:gsLst>
              <a:gs pos="0">
                <a:srgbClr val="B28600"/>
              </a:gs>
              <a:gs pos="100000">
                <a:srgbClr val="B2860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497" name="Google Shape;497;p47"/>
          <p:cNvSpPr/>
          <p:nvPr/>
        </p:nvSpPr>
        <p:spPr>
          <a:xfrm flipH="1">
            <a:off x="5012294" y="5813716"/>
            <a:ext cx="1784475" cy="283880"/>
          </a:xfrm>
          <a:prstGeom prst="parallelogram">
            <a:avLst>
              <a:gd fmla="val 118955" name="adj"/>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498" name="Google Shape;498;p47"/>
          <p:cNvSpPr/>
          <p:nvPr/>
        </p:nvSpPr>
        <p:spPr>
          <a:xfrm rot="-5400000">
            <a:off x="6112082" y="5410894"/>
            <a:ext cx="1044282" cy="329117"/>
          </a:xfrm>
          <a:prstGeom prst="parallelogram">
            <a:avLst>
              <a:gd fmla="val 84008" name="adj"/>
            </a:avLst>
          </a:prstGeom>
          <a:gradFill>
            <a:gsLst>
              <a:gs pos="0">
                <a:srgbClr val="737373"/>
              </a:gs>
              <a:gs pos="100000">
                <a:srgbClr val="737373"/>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499" name="Google Shape;499;p47"/>
          <p:cNvSpPr/>
          <p:nvPr/>
        </p:nvSpPr>
        <p:spPr>
          <a:xfrm flipH="1">
            <a:off x="6469665" y="5052987"/>
            <a:ext cx="1784475" cy="283880"/>
          </a:xfrm>
          <a:prstGeom prst="parallelogram">
            <a:avLst>
              <a:gd fmla="val 118955" name="adj"/>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500" name="Google Shape;500;p47"/>
          <p:cNvSpPr/>
          <p:nvPr/>
        </p:nvSpPr>
        <p:spPr>
          <a:xfrm rot="-5400000">
            <a:off x="7566909" y="4650167"/>
            <a:ext cx="1044282" cy="329117"/>
          </a:xfrm>
          <a:prstGeom prst="parallelogram">
            <a:avLst>
              <a:gd fmla="val 84008" name="adj"/>
            </a:avLst>
          </a:prstGeom>
          <a:gradFill>
            <a:gsLst>
              <a:gs pos="0">
                <a:srgbClr val="B85410"/>
              </a:gs>
              <a:gs pos="100000">
                <a:srgbClr val="B8541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501" name="Google Shape;501;p47"/>
          <p:cNvSpPr/>
          <p:nvPr/>
        </p:nvSpPr>
        <p:spPr>
          <a:xfrm flipH="1">
            <a:off x="7924492" y="4292258"/>
            <a:ext cx="1784475" cy="283880"/>
          </a:xfrm>
          <a:prstGeom prst="parallelogram">
            <a:avLst>
              <a:gd fmla="val 118955"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502" name="Google Shape;502;p47"/>
          <p:cNvSpPr/>
          <p:nvPr/>
        </p:nvSpPr>
        <p:spPr>
          <a:xfrm flipH="1">
            <a:off x="5694663" y="5368857"/>
            <a:ext cx="374037" cy="380405"/>
          </a:xfrm>
          <a:custGeom>
            <a:rect b="b" l="l" r="r" t="t"/>
            <a:pathLst>
              <a:path extrusionOk="0" h="3227814" w="3242753">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47"/>
          <p:cNvSpPr/>
          <p:nvPr/>
        </p:nvSpPr>
        <p:spPr>
          <a:xfrm>
            <a:off x="3534356" y="6112571"/>
            <a:ext cx="329117" cy="333742"/>
          </a:xfrm>
          <a:custGeom>
            <a:rect b="b" l="l" r="r" t="t"/>
            <a:pathLst>
              <a:path extrusionOk="0" h="3230531" w="324000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47"/>
          <p:cNvSpPr/>
          <p:nvPr/>
        </p:nvSpPr>
        <p:spPr>
          <a:xfrm rot="2700000">
            <a:off x="7162012" y="4543701"/>
            <a:ext cx="247511" cy="436314"/>
          </a:xfrm>
          <a:custGeom>
            <a:rect b="b" l="l" r="r" t="t"/>
            <a:pathLst>
              <a:path extrusionOk="0" h="4001999" w="2232248">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47"/>
          <p:cNvSpPr/>
          <p:nvPr/>
        </p:nvSpPr>
        <p:spPr>
          <a:xfrm>
            <a:off x="9708437" y="3895725"/>
            <a:ext cx="479885" cy="454399"/>
          </a:xfrm>
          <a:custGeom>
            <a:rect b="b" l="l" r="r" t="t"/>
            <a:pathLst>
              <a:path extrusionOk="0" h="2940925" w="321074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47"/>
          <p:cNvSpPr txBox="1"/>
          <p:nvPr/>
        </p:nvSpPr>
        <p:spPr>
          <a:xfrm>
            <a:off x="810900" y="1430151"/>
            <a:ext cx="10515600" cy="4351338"/>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90000"/>
              </a:lnSpc>
              <a:spcBef>
                <a:spcPts val="0"/>
              </a:spcBef>
              <a:spcAft>
                <a:spcPts val="0"/>
              </a:spcAft>
              <a:buClr>
                <a:srgbClr val="434343"/>
              </a:buClr>
              <a:buSzPts val="2800"/>
              <a:buFont typeface="Arial"/>
              <a:buChar char="•"/>
            </a:pPr>
            <a:r>
              <a:rPr lang="pt-BR" sz="2800">
                <a:solidFill>
                  <a:srgbClr val="434343"/>
                </a:solidFill>
                <a:latin typeface="Calibri"/>
                <a:ea typeface="Calibri"/>
                <a:cs typeface="Calibri"/>
                <a:sym typeface="Calibri"/>
              </a:rPr>
              <a:t>A terminologia “Eventos”, para efeito dos registros no Sistema e-Agendas, engloba a participação do agente público em congresso, seminários, convenções, cursos, solenidades, fóruns, conferências e similares.</a:t>
            </a:r>
            <a:endParaRPr sz="2800">
              <a:solidFill>
                <a:srgbClr val="434343"/>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Clique no menu “Compromissos” e clique em “Registrar compromisso”</a:t>
            </a:r>
            <a:endParaRPr>
              <a:solidFill>
                <a:srgbClr val="434343"/>
              </a:solidFill>
            </a:endParaRPr>
          </a:p>
        </p:txBody>
      </p:sp>
      <p:pic>
        <p:nvPicPr>
          <p:cNvPr id="512" name="Google Shape;512;p48"/>
          <p:cNvPicPr preferRelativeResize="0"/>
          <p:nvPr>
            <p:ph idx="1" type="body"/>
          </p:nvPr>
        </p:nvPicPr>
        <p:blipFill rotWithShape="1">
          <a:blip r:embed="rId3">
            <a:alphaModFix/>
          </a:blip>
          <a:srcRect b="0" l="0" r="0" t="0"/>
          <a:stretch/>
        </p:blipFill>
        <p:spPr>
          <a:xfrm>
            <a:off x="2601603" y="1862138"/>
            <a:ext cx="6988793" cy="471613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49"/>
          <p:cNvSpPr txBox="1"/>
          <p:nvPr>
            <p:ph idx="1" type="body"/>
          </p:nvPr>
        </p:nvSpPr>
        <p:spPr>
          <a:xfrm>
            <a:off x="838200" y="1364306"/>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434343"/>
              </a:buClr>
              <a:buSzPts val="2800"/>
              <a:buChar char="•"/>
            </a:pPr>
            <a:r>
              <a:rPr lang="pt-BR">
                <a:solidFill>
                  <a:srgbClr val="434343"/>
                </a:solidFill>
              </a:rPr>
              <a:t>Na tela “Incluir”, selecione “</a:t>
            </a:r>
            <a:r>
              <a:rPr b="1" lang="pt-BR">
                <a:solidFill>
                  <a:srgbClr val="434343"/>
                </a:solidFill>
              </a:rPr>
              <a:t>Congressos, seminários, convenções, cursos, solenidades, fóruns, conferências e similares</a:t>
            </a:r>
            <a:r>
              <a:rPr lang="pt-BR">
                <a:solidFill>
                  <a:srgbClr val="434343"/>
                </a:solidFill>
              </a:rPr>
              <a:t>”, dentre as opções oferecidas. Ao realizar a seleção aparecerá a informação “O compromisso solicitado é um evento”;</a:t>
            </a:r>
            <a:endParaRPr>
              <a:solidFill>
                <a:srgbClr val="434343"/>
              </a:solidFill>
            </a:endParaRPr>
          </a:p>
          <a:p>
            <a:pPr indent="-50800" lvl="0" marL="228600" rtl="0" algn="just">
              <a:lnSpc>
                <a:spcPct val="90000"/>
              </a:lnSpc>
              <a:spcBef>
                <a:spcPts val="1000"/>
              </a:spcBef>
              <a:spcAft>
                <a:spcPts val="0"/>
              </a:spcAft>
              <a:buClr>
                <a:schemeClr val="dk1"/>
              </a:buClr>
              <a:buSzPts val="2800"/>
              <a:buNone/>
            </a:pPr>
            <a:r>
              <a:t/>
            </a:r>
            <a:endParaRPr>
              <a:solidFill>
                <a:srgbClr val="434343"/>
              </a:solidFill>
            </a:endParaRPr>
          </a:p>
          <a:p>
            <a:pPr indent="-228600" lvl="0" marL="228600" rtl="0" algn="just">
              <a:lnSpc>
                <a:spcPct val="90000"/>
              </a:lnSpc>
              <a:spcBef>
                <a:spcPts val="1000"/>
              </a:spcBef>
              <a:spcAft>
                <a:spcPts val="0"/>
              </a:spcAft>
              <a:buClr>
                <a:srgbClr val="434343"/>
              </a:buClr>
              <a:buSzPts val="2800"/>
              <a:buChar char="•"/>
            </a:pPr>
            <a:r>
              <a:rPr lang="pt-BR">
                <a:solidFill>
                  <a:srgbClr val="434343"/>
                </a:solidFill>
              </a:rPr>
              <a:t>Selecione o botão “Avançar” e preencha as informações solicitadas para registro do compromisso;</a:t>
            </a:r>
            <a:endParaRPr>
              <a:solidFill>
                <a:srgbClr val="434343"/>
              </a:solidFill>
            </a:endParaRPr>
          </a:p>
          <a:p>
            <a:pPr indent="-50800" lvl="0" marL="228600" rtl="0" algn="just">
              <a:lnSpc>
                <a:spcPct val="90000"/>
              </a:lnSpc>
              <a:spcBef>
                <a:spcPts val="1000"/>
              </a:spcBef>
              <a:spcAft>
                <a:spcPts val="0"/>
              </a:spcAft>
              <a:buClr>
                <a:schemeClr val="dk1"/>
              </a:buClr>
              <a:buSzPts val="2800"/>
              <a:buNone/>
            </a:pPr>
            <a:r>
              <a:t/>
            </a:r>
            <a:endParaRPr>
              <a:solidFill>
                <a:srgbClr val="434343"/>
              </a:solidFill>
            </a:endParaRPr>
          </a:p>
          <a:p>
            <a:pPr indent="-228600" lvl="0" marL="228600" rtl="0" algn="just">
              <a:lnSpc>
                <a:spcPct val="90000"/>
              </a:lnSpc>
              <a:spcBef>
                <a:spcPts val="1000"/>
              </a:spcBef>
              <a:spcAft>
                <a:spcPts val="0"/>
              </a:spcAft>
              <a:buClr>
                <a:srgbClr val="434343"/>
              </a:buClr>
              <a:buSzPts val="2800"/>
              <a:buChar char="•"/>
            </a:pPr>
            <a:r>
              <a:rPr lang="pt-BR">
                <a:solidFill>
                  <a:srgbClr val="434343"/>
                </a:solidFill>
              </a:rPr>
              <a:t>O processo é similar ao da “Audiência Pública”.</a:t>
            </a:r>
            <a:endParaRPr>
              <a:solidFill>
                <a:srgbClr val="434343"/>
              </a:solidFill>
            </a:endParaRPr>
          </a:p>
        </p:txBody>
      </p:sp>
      <p:grpSp>
        <p:nvGrpSpPr>
          <p:cNvPr id="518" name="Google Shape;518;p49"/>
          <p:cNvGrpSpPr/>
          <p:nvPr/>
        </p:nvGrpSpPr>
        <p:grpSpPr>
          <a:xfrm>
            <a:off x="1" y="6176963"/>
            <a:ext cx="12191999" cy="286776"/>
            <a:chOff x="1" y="6571224"/>
            <a:chExt cx="12191999" cy="286776"/>
          </a:xfrm>
        </p:grpSpPr>
        <p:sp>
          <p:nvSpPr>
            <p:cNvPr id="519" name="Google Shape;519;p49"/>
            <p:cNvSpPr/>
            <p:nvPr/>
          </p:nvSpPr>
          <p:spPr>
            <a:xfrm>
              <a:off x="9032434" y="6573596"/>
              <a:ext cx="3159566" cy="2844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520" name="Google Shape;520;p49"/>
            <p:cNvSpPr/>
            <p:nvPr/>
          </p:nvSpPr>
          <p:spPr>
            <a:xfrm>
              <a:off x="1" y="6571225"/>
              <a:ext cx="5341411" cy="28677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521" name="Google Shape;521;p49"/>
            <p:cNvSpPr/>
            <p:nvPr/>
          </p:nvSpPr>
          <p:spPr>
            <a:xfrm flipH="1">
              <a:off x="4994250" y="6571224"/>
              <a:ext cx="1784475" cy="286775"/>
            </a:xfrm>
            <a:prstGeom prst="parallelogram">
              <a:avLst>
                <a:gd fmla="val 118955" name="adj"/>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522" name="Google Shape;522;p49"/>
            <p:cNvSpPr/>
            <p:nvPr/>
          </p:nvSpPr>
          <p:spPr>
            <a:xfrm flipH="1">
              <a:off x="6431565" y="6574120"/>
              <a:ext cx="1784475" cy="283880"/>
            </a:xfrm>
            <a:prstGeom prst="parallelogram">
              <a:avLst>
                <a:gd fmla="val 118955" name="adj"/>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523" name="Google Shape;523;p49"/>
            <p:cNvSpPr/>
            <p:nvPr/>
          </p:nvSpPr>
          <p:spPr>
            <a:xfrm flipH="1">
              <a:off x="7594113" y="6574120"/>
              <a:ext cx="1784475" cy="283880"/>
            </a:xfrm>
            <a:prstGeom prst="parallelogram">
              <a:avLst>
                <a:gd fmla="val 118955"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pic>
        <p:nvPicPr>
          <p:cNvPr id="528" name="Google Shape;528;p50"/>
          <p:cNvPicPr preferRelativeResize="0"/>
          <p:nvPr>
            <p:ph idx="1" type="body"/>
          </p:nvPr>
        </p:nvPicPr>
        <p:blipFill rotWithShape="1">
          <a:blip r:embed="rId3">
            <a:alphaModFix/>
          </a:blip>
          <a:srcRect b="0" l="0" r="0" t="0"/>
          <a:stretch/>
        </p:blipFill>
        <p:spPr>
          <a:xfrm>
            <a:off x="2866683" y="398064"/>
            <a:ext cx="6458700" cy="5476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5"/>
          <p:cNvSpPr txBox="1"/>
          <p:nvPr>
            <p:ph idx="1" type="body"/>
          </p:nvPr>
        </p:nvSpPr>
        <p:spPr>
          <a:xfrm>
            <a:off x="828675" y="134937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666666"/>
              </a:buClr>
              <a:buSzPts val="2800"/>
              <a:buChar char="•"/>
            </a:pPr>
            <a:r>
              <a:rPr lang="pt-BR">
                <a:solidFill>
                  <a:srgbClr val="666666"/>
                </a:solidFill>
              </a:rPr>
              <a:t>Dessa forma, esses usuários não necessitam de login e senha específicos para o Sistema e-Agendas, mas devem utilizar as mesmas credenciais do login único, assim como o fazem para diversos outros sites e sistemas do Governo Federal.</a:t>
            </a:r>
            <a:endParaRPr>
              <a:solidFill>
                <a:srgbClr val="666666"/>
              </a:solidFill>
            </a:endParaRPr>
          </a:p>
          <a:p>
            <a:pPr indent="-50800" lvl="0" marL="228600" rtl="0" algn="just">
              <a:lnSpc>
                <a:spcPct val="90000"/>
              </a:lnSpc>
              <a:spcBef>
                <a:spcPts val="1000"/>
              </a:spcBef>
              <a:spcAft>
                <a:spcPts val="0"/>
              </a:spcAft>
              <a:buClr>
                <a:schemeClr val="dk1"/>
              </a:buClr>
              <a:buSzPts val="2800"/>
              <a:buNone/>
            </a:pPr>
            <a:r>
              <a:t/>
            </a:r>
            <a:endParaRPr>
              <a:solidFill>
                <a:srgbClr val="666666"/>
              </a:solidFill>
            </a:endParaRPr>
          </a:p>
          <a:p>
            <a:pPr indent="-228600" lvl="0" marL="228600" rtl="0" algn="just">
              <a:lnSpc>
                <a:spcPct val="90000"/>
              </a:lnSpc>
              <a:spcBef>
                <a:spcPts val="1000"/>
              </a:spcBef>
              <a:spcAft>
                <a:spcPts val="0"/>
              </a:spcAft>
              <a:buClr>
                <a:srgbClr val="666666"/>
              </a:buClr>
              <a:buSzPts val="2800"/>
              <a:buChar char="•"/>
            </a:pPr>
            <a:r>
              <a:rPr lang="pt-BR">
                <a:solidFill>
                  <a:srgbClr val="666666"/>
                </a:solidFill>
              </a:rPr>
              <a:t>Ao realizar o login por meio do Brasil Cidadão, o usuário é redirecionado para o Sistema e-Agendas.</a:t>
            </a:r>
            <a:endParaRPr>
              <a:solidFill>
                <a:srgbClr val="666666"/>
              </a:solidFill>
            </a:endParaRPr>
          </a:p>
          <a:p>
            <a:pPr indent="-50800" lvl="0" marL="228600" rtl="0" algn="just">
              <a:lnSpc>
                <a:spcPct val="90000"/>
              </a:lnSpc>
              <a:spcBef>
                <a:spcPts val="1000"/>
              </a:spcBef>
              <a:spcAft>
                <a:spcPts val="0"/>
              </a:spcAft>
              <a:buClr>
                <a:schemeClr val="dk1"/>
              </a:buClr>
              <a:buSzPts val="2800"/>
              <a:buNone/>
            </a:pPr>
            <a:r>
              <a:t/>
            </a:r>
            <a:endParaRPr>
              <a:solidFill>
                <a:srgbClr val="666666"/>
              </a:solidFill>
            </a:endParaRPr>
          </a:p>
        </p:txBody>
      </p:sp>
      <p:grpSp>
        <p:nvGrpSpPr>
          <p:cNvPr id="129" name="Google Shape;129;p5"/>
          <p:cNvGrpSpPr/>
          <p:nvPr/>
        </p:nvGrpSpPr>
        <p:grpSpPr>
          <a:xfrm>
            <a:off x="1" y="6176963"/>
            <a:ext cx="12191999" cy="286776"/>
            <a:chOff x="1" y="6571224"/>
            <a:chExt cx="12191999" cy="286776"/>
          </a:xfrm>
        </p:grpSpPr>
        <p:sp>
          <p:nvSpPr>
            <p:cNvPr id="130" name="Google Shape;130;p5"/>
            <p:cNvSpPr/>
            <p:nvPr/>
          </p:nvSpPr>
          <p:spPr>
            <a:xfrm>
              <a:off x="9032434" y="6573596"/>
              <a:ext cx="3159566" cy="2844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131" name="Google Shape;131;p5"/>
            <p:cNvSpPr/>
            <p:nvPr/>
          </p:nvSpPr>
          <p:spPr>
            <a:xfrm>
              <a:off x="1" y="6571225"/>
              <a:ext cx="5341411" cy="28677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32" name="Google Shape;132;p5"/>
            <p:cNvSpPr/>
            <p:nvPr/>
          </p:nvSpPr>
          <p:spPr>
            <a:xfrm flipH="1">
              <a:off x="4994250" y="6571224"/>
              <a:ext cx="1784475" cy="286775"/>
            </a:xfrm>
            <a:prstGeom prst="parallelogram">
              <a:avLst>
                <a:gd fmla="val 118955" name="adj"/>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133" name="Google Shape;133;p5"/>
            <p:cNvSpPr/>
            <p:nvPr/>
          </p:nvSpPr>
          <p:spPr>
            <a:xfrm flipH="1">
              <a:off x="6431565" y="6574120"/>
              <a:ext cx="1784475" cy="283880"/>
            </a:xfrm>
            <a:prstGeom prst="parallelogram">
              <a:avLst>
                <a:gd fmla="val 118955" name="adj"/>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134" name="Google Shape;134;p5"/>
            <p:cNvSpPr/>
            <p:nvPr/>
          </p:nvSpPr>
          <p:spPr>
            <a:xfrm flipH="1">
              <a:off x="7594113" y="6574120"/>
              <a:ext cx="1784475" cy="283880"/>
            </a:xfrm>
            <a:prstGeom prst="parallelogram">
              <a:avLst>
                <a:gd fmla="val 118955"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51"/>
          <p:cNvSpPr/>
          <p:nvPr/>
        </p:nvSpPr>
        <p:spPr>
          <a:xfrm>
            <a:off x="3574473" y="0"/>
            <a:ext cx="8617527" cy="6856661"/>
          </a:xfrm>
          <a:custGeom>
            <a:rect b="b" l="l" r="r" t="t"/>
            <a:pathLst>
              <a:path extrusionOk="0" h="6856661" w="7259782">
                <a:moveTo>
                  <a:pt x="0" y="0"/>
                </a:moveTo>
                <a:lnTo>
                  <a:pt x="7259782" y="0"/>
                </a:lnTo>
                <a:lnTo>
                  <a:pt x="7259782" y="6856661"/>
                </a:lnTo>
                <a:lnTo>
                  <a:pt x="2798618" y="685666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51"/>
          <p:cNvSpPr txBox="1"/>
          <p:nvPr/>
        </p:nvSpPr>
        <p:spPr>
          <a:xfrm>
            <a:off x="4524375" y="704035"/>
            <a:ext cx="7667625" cy="2419639"/>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6000"/>
              <a:buFont typeface="Calibri"/>
              <a:buNone/>
            </a:pPr>
            <a:r>
              <a:t/>
            </a:r>
            <a:endParaRPr b="1" sz="6000">
              <a:solidFill>
                <a:srgbClr val="262626"/>
              </a:solidFill>
              <a:latin typeface="Calibri"/>
              <a:ea typeface="Calibri"/>
              <a:cs typeface="Calibri"/>
              <a:sym typeface="Calibri"/>
            </a:endParaRPr>
          </a:p>
        </p:txBody>
      </p:sp>
      <p:sp>
        <p:nvSpPr>
          <p:cNvPr id="535" name="Google Shape;535;p51"/>
          <p:cNvSpPr txBox="1"/>
          <p:nvPr/>
        </p:nvSpPr>
        <p:spPr>
          <a:xfrm>
            <a:off x="4524375" y="1525061"/>
            <a:ext cx="7572375" cy="3197225"/>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262626"/>
              </a:buClr>
              <a:buSzPts val="6000"/>
              <a:buFont typeface="Calibri"/>
              <a:buNone/>
            </a:pPr>
            <a:r>
              <a:rPr b="1" lang="pt-BR" sz="6000">
                <a:solidFill>
                  <a:srgbClr val="FFFFFF"/>
                </a:solidFill>
                <a:latin typeface="Calibri"/>
                <a:ea typeface="Calibri"/>
                <a:cs typeface="Calibri"/>
                <a:sym typeface="Calibri"/>
              </a:rPr>
              <a:t>Registro e Publicação de Reuniões e Audiências na Agenda de Compromissos</a:t>
            </a:r>
            <a:endParaRPr b="1" sz="6000">
              <a:solidFill>
                <a:srgbClr val="FFFFFF"/>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53"/>
          <p:cNvSpPr txBox="1"/>
          <p:nvPr>
            <p:ph type="title"/>
          </p:nvPr>
        </p:nvSpPr>
        <p:spPr>
          <a:xfrm>
            <a:off x="838200" y="659050"/>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A tabela seguinte sintetiza as principais diferenças entre reunião e audiência: </a:t>
            </a:r>
            <a:endParaRPr>
              <a:solidFill>
                <a:srgbClr val="434343"/>
              </a:solidFill>
            </a:endParaRPr>
          </a:p>
        </p:txBody>
      </p:sp>
      <p:pic>
        <p:nvPicPr>
          <p:cNvPr id="541" name="Google Shape;541;p53"/>
          <p:cNvPicPr preferRelativeResize="0"/>
          <p:nvPr>
            <p:ph idx="1" type="body"/>
          </p:nvPr>
        </p:nvPicPr>
        <p:blipFill rotWithShape="1">
          <a:blip r:embed="rId3">
            <a:alphaModFix/>
          </a:blip>
          <a:srcRect b="0" l="0" r="0" t="0"/>
          <a:stretch/>
        </p:blipFill>
        <p:spPr>
          <a:xfrm>
            <a:off x="838200" y="2545862"/>
            <a:ext cx="10515600" cy="291086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Clique no menu “Compromissos” e clique em “Registrar compromisso”.</a:t>
            </a:r>
            <a:endParaRPr>
              <a:solidFill>
                <a:srgbClr val="434343"/>
              </a:solidFill>
            </a:endParaRPr>
          </a:p>
        </p:txBody>
      </p:sp>
      <p:pic>
        <p:nvPicPr>
          <p:cNvPr id="547" name="Google Shape;547;p54"/>
          <p:cNvPicPr preferRelativeResize="0"/>
          <p:nvPr>
            <p:ph idx="1" type="body"/>
          </p:nvPr>
        </p:nvPicPr>
        <p:blipFill rotWithShape="1">
          <a:blip r:embed="rId3">
            <a:alphaModFix/>
          </a:blip>
          <a:srcRect b="0" l="0" r="0" t="0"/>
          <a:stretch/>
        </p:blipFill>
        <p:spPr>
          <a:xfrm>
            <a:off x="2871898" y="2025650"/>
            <a:ext cx="6448203" cy="4351338"/>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Na tela “Incluir”, selecione “Reunião/Audiência”.</a:t>
            </a:r>
            <a:endParaRPr>
              <a:solidFill>
                <a:srgbClr val="434343"/>
              </a:solidFill>
            </a:endParaRPr>
          </a:p>
        </p:txBody>
      </p:sp>
      <p:pic>
        <p:nvPicPr>
          <p:cNvPr id="553" name="Google Shape;553;p55"/>
          <p:cNvPicPr preferRelativeResize="0"/>
          <p:nvPr>
            <p:ph idx="1" type="body"/>
          </p:nvPr>
        </p:nvPicPr>
        <p:blipFill rotWithShape="1">
          <a:blip r:embed="rId3">
            <a:alphaModFix/>
          </a:blip>
          <a:srcRect b="0" l="0" r="0" t="0"/>
          <a:stretch/>
        </p:blipFill>
        <p:spPr>
          <a:xfrm>
            <a:off x="1532330" y="2274525"/>
            <a:ext cx="9127339" cy="385997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dk1"/>
              </a:buClr>
              <a:buSzPts val="3600"/>
              <a:buFont typeface="Calibri"/>
              <a:buNone/>
            </a:pPr>
            <a:r>
              <a:rPr lang="pt-BR" sz="3600">
                <a:solidFill>
                  <a:srgbClr val="434343"/>
                </a:solidFill>
              </a:rPr>
              <a:t>Ao realizar a seleção o sistema solicita que o usuário “selecione o(s) tipo(s) de participante(s) do compromisso público”.</a:t>
            </a:r>
            <a:endParaRPr>
              <a:solidFill>
                <a:srgbClr val="434343"/>
              </a:solidFill>
            </a:endParaRPr>
          </a:p>
        </p:txBody>
      </p:sp>
      <p:pic>
        <p:nvPicPr>
          <p:cNvPr id="559" name="Google Shape;559;p56"/>
          <p:cNvPicPr preferRelativeResize="0"/>
          <p:nvPr>
            <p:ph idx="1" type="body"/>
          </p:nvPr>
        </p:nvPicPr>
        <p:blipFill rotWithShape="1">
          <a:blip r:embed="rId3">
            <a:alphaModFix/>
          </a:blip>
          <a:srcRect b="0" l="0" r="0" t="0"/>
          <a:stretch/>
        </p:blipFill>
        <p:spPr>
          <a:xfrm>
            <a:off x="2083319" y="2573295"/>
            <a:ext cx="8025361" cy="362397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57"/>
          <p:cNvSpPr txBox="1"/>
          <p:nvPr>
            <p:ph idx="1" type="body"/>
          </p:nvPr>
        </p:nvSpPr>
        <p:spPr>
          <a:xfrm>
            <a:off x="838203" y="1039555"/>
            <a:ext cx="10515600" cy="4351200"/>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434343"/>
              </a:buClr>
              <a:buSzPts val="2800"/>
              <a:buChar char="•"/>
            </a:pPr>
            <a:r>
              <a:rPr lang="pt-BR">
                <a:solidFill>
                  <a:srgbClr val="434343"/>
                </a:solidFill>
              </a:rPr>
              <a:t>Caso seja selecionado como participante Agente Público, representante de organismo internacional e/ou representante de governo estrangeiro, aparecerá a informação “O compromisso solicitado é uma reunião”.</a:t>
            </a:r>
            <a:endParaRPr>
              <a:solidFill>
                <a:srgbClr val="434343"/>
              </a:solidFill>
            </a:endParaRPr>
          </a:p>
          <a:p>
            <a:pPr indent="-50800" lvl="0" marL="228600" rtl="0" algn="just">
              <a:lnSpc>
                <a:spcPct val="90000"/>
              </a:lnSpc>
              <a:spcBef>
                <a:spcPts val="1000"/>
              </a:spcBef>
              <a:spcAft>
                <a:spcPts val="0"/>
              </a:spcAft>
              <a:buClr>
                <a:schemeClr val="dk1"/>
              </a:buClr>
              <a:buSzPts val="2800"/>
              <a:buNone/>
            </a:pPr>
            <a:r>
              <a:t/>
            </a:r>
            <a:endParaRPr>
              <a:solidFill>
                <a:srgbClr val="434343"/>
              </a:solidFill>
            </a:endParaRPr>
          </a:p>
          <a:p>
            <a:pPr indent="-228600" lvl="0" marL="228600" rtl="0" algn="just">
              <a:lnSpc>
                <a:spcPct val="90000"/>
              </a:lnSpc>
              <a:spcBef>
                <a:spcPts val="1000"/>
              </a:spcBef>
              <a:spcAft>
                <a:spcPts val="0"/>
              </a:spcAft>
              <a:buClr>
                <a:srgbClr val="434343"/>
              </a:buClr>
              <a:buSzPts val="2800"/>
              <a:buChar char="•"/>
            </a:pPr>
            <a:r>
              <a:rPr lang="pt-BR">
                <a:solidFill>
                  <a:srgbClr val="434343"/>
                </a:solidFill>
              </a:rPr>
              <a:t>Caso dentre os participantes tenha sido selecionado Agente Privado, o sistema indagará sobre o “objetivo do compromisso está relacionado a alguma das opções abaixo”, podendo o usuário selecionar mais de um objetivo dentre os relacionados.</a:t>
            </a:r>
            <a:endParaRPr>
              <a:solidFill>
                <a:srgbClr val="434343"/>
              </a:solidFill>
            </a:endParaRPr>
          </a:p>
        </p:txBody>
      </p:sp>
      <p:grpSp>
        <p:nvGrpSpPr>
          <p:cNvPr id="565" name="Google Shape;565;p57"/>
          <p:cNvGrpSpPr/>
          <p:nvPr/>
        </p:nvGrpSpPr>
        <p:grpSpPr>
          <a:xfrm>
            <a:off x="1" y="6176963"/>
            <a:ext cx="12191999" cy="286776"/>
            <a:chOff x="1" y="6571224"/>
            <a:chExt cx="12191999" cy="286776"/>
          </a:xfrm>
        </p:grpSpPr>
        <p:sp>
          <p:nvSpPr>
            <p:cNvPr id="566" name="Google Shape;566;p57"/>
            <p:cNvSpPr/>
            <p:nvPr/>
          </p:nvSpPr>
          <p:spPr>
            <a:xfrm>
              <a:off x="9032434" y="6573596"/>
              <a:ext cx="3159566" cy="2844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567" name="Google Shape;567;p57"/>
            <p:cNvSpPr/>
            <p:nvPr/>
          </p:nvSpPr>
          <p:spPr>
            <a:xfrm>
              <a:off x="1" y="6571225"/>
              <a:ext cx="5341411" cy="28677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568" name="Google Shape;568;p57"/>
            <p:cNvSpPr/>
            <p:nvPr/>
          </p:nvSpPr>
          <p:spPr>
            <a:xfrm flipH="1">
              <a:off x="4994250" y="6571224"/>
              <a:ext cx="1784475" cy="286775"/>
            </a:xfrm>
            <a:prstGeom prst="parallelogram">
              <a:avLst>
                <a:gd fmla="val 118955" name="adj"/>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569" name="Google Shape;569;p57"/>
            <p:cNvSpPr/>
            <p:nvPr/>
          </p:nvSpPr>
          <p:spPr>
            <a:xfrm flipH="1">
              <a:off x="6431565" y="6574120"/>
              <a:ext cx="1784475" cy="283880"/>
            </a:xfrm>
            <a:prstGeom prst="parallelogram">
              <a:avLst>
                <a:gd fmla="val 118955" name="adj"/>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570" name="Google Shape;570;p57"/>
            <p:cNvSpPr/>
            <p:nvPr/>
          </p:nvSpPr>
          <p:spPr>
            <a:xfrm flipH="1">
              <a:off x="7594113" y="6574120"/>
              <a:ext cx="1784475" cy="283880"/>
            </a:xfrm>
            <a:prstGeom prst="parallelogram">
              <a:avLst>
                <a:gd fmla="val 118955"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pic>
        <p:nvPicPr>
          <p:cNvPr id="575" name="Google Shape;575;p58"/>
          <p:cNvPicPr preferRelativeResize="0"/>
          <p:nvPr>
            <p:ph idx="1" type="body"/>
          </p:nvPr>
        </p:nvPicPr>
        <p:blipFill rotWithShape="1">
          <a:blip r:embed="rId3">
            <a:alphaModFix/>
          </a:blip>
          <a:srcRect b="0" l="0" r="0" t="0"/>
          <a:stretch/>
        </p:blipFill>
        <p:spPr>
          <a:xfrm>
            <a:off x="945292" y="1517984"/>
            <a:ext cx="10515600" cy="371446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Preencha as informações solicitadas para registro do compromisso:</a:t>
            </a:r>
            <a:endParaRPr>
              <a:solidFill>
                <a:srgbClr val="434343"/>
              </a:solidFill>
            </a:endParaRPr>
          </a:p>
        </p:txBody>
      </p:sp>
      <p:pic>
        <p:nvPicPr>
          <p:cNvPr id="581" name="Google Shape;581;p59"/>
          <p:cNvPicPr preferRelativeResize="0"/>
          <p:nvPr>
            <p:ph idx="1" type="body"/>
          </p:nvPr>
        </p:nvPicPr>
        <p:blipFill rotWithShape="1">
          <a:blip r:embed="rId3">
            <a:alphaModFix/>
          </a:blip>
          <a:srcRect b="0" l="0" r="0" t="0"/>
          <a:stretch/>
        </p:blipFill>
        <p:spPr>
          <a:xfrm>
            <a:off x="3234035" y="1521463"/>
            <a:ext cx="5724000" cy="51273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6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Complemento de informações para registro de uma audiência.</a:t>
            </a:r>
            <a:endParaRPr>
              <a:solidFill>
                <a:srgbClr val="434343"/>
              </a:solidFill>
            </a:endParaRPr>
          </a:p>
        </p:txBody>
      </p:sp>
      <p:pic>
        <p:nvPicPr>
          <p:cNvPr id="587" name="Google Shape;587;p60"/>
          <p:cNvPicPr preferRelativeResize="0"/>
          <p:nvPr>
            <p:ph idx="1" type="body"/>
          </p:nvPr>
        </p:nvPicPr>
        <p:blipFill rotWithShape="1">
          <a:blip r:embed="rId3">
            <a:alphaModFix/>
          </a:blip>
          <a:srcRect b="0" l="0" r="0" t="0"/>
          <a:stretch/>
        </p:blipFill>
        <p:spPr>
          <a:xfrm>
            <a:off x="2450004" y="1658943"/>
            <a:ext cx="7291991" cy="5199057"/>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pic>
        <p:nvPicPr>
          <p:cNvPr id="592" name="Google Shape;592;p61"/>
          <p:cNvPicPr preferRelativeResize="0"/>
          <p:nvPr>
            <p:ph idx="1" type="body"/>
          </p:nvPr>
        </p:nvPicPr>
        <p:blipFill rotWithShape="1">
          <a:blip r:embed="rId3">
            <a:alphaModFix/>
          </a:blip>
          <a:srcRect b="0" l="0" r="0" t="0"/>
          <a:stretch/>
        </p:blipFill>
        <p:spPr>
          <a:xfrm>
            <a:off x="2048490" y="611917"/>
            <a:ext cx="7765679" cy="56332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6"/>
          <p:cNvSpPr/>
          <p:nvPr/>
        </p:nvSpPr>
        <p:spPr>
          <a:xfrm>
            <a:off x="3574473" y="1339"/>
            <a:ext cx="8617527" cy="6856661"/>
          </a:xfrm>
          <a:custGeom>
            <a:rect b="b" l="l" r="r" t="t"/>
            <a:pathLst>
              <a:path extrusionOk="0" h="6856661" w="7259782">
                <a:moveTo>
                  <a:pt x="0" y="0"/>
                </a:moveTo>
                <a:lnTo>
                  <a:pt x="7259782" y="0"/>
                </a:lnTo>
                <a:lnTo>
                  <a:pt x="7259782" y="6856661"/>
                </a:lnTo>
                <a:lnTo>
                  <a:pt x="2798618" y="685666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6"/>
          <p:cNvSpPr txBox="1"/>
          <p:nvPr/>
        </p:nvSpPr>
        <p:spPr>
          <a:xfrm>
            <a:off x="4524375" y="1853327"/>
            <a:ext cx="7667625" cy="2419639"/>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262626"/>
              </a:buClr>
              <a:buSzPts val="6000"/>
              <a:buFont typeface="Calibri"/>
              <a:buNone/>
            </a:pPr>
            <a:r>
              <a:rPr b="1" lang="pt-BR" sz="6000">
                <a:solidFill>
                  <a:schemeClr val="lt1"/>
                </a:solidFill>
                <a:latin typeface="Calibri"/>
                <a:ea typeface="Calibri"/>
                <a:cs typeface="Calibri"/>
                <a:sym typeface="Calibri"/>
              </a:rPr>
              <a:t>Delegação de Atribuição: Assistente Técnico (AT)</a:t>
            </a:r>
            <a:endParaRPr b="1" sz="6000">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62"/>
          <p:cNvSpPr/>
          <p:nvPr/>
        </p:nvSpPr>
        <p:spPr>
          <a:xfrm>
            <a:off x="3574473" y="0"/>
            <a:ext cx="8617527" cy="6856661"/>
          </a:xfrm>
          <a:custGeom>
            <a:rect b="b" l="l" r="r" t="t"/>
            <a:pathLst>
              <a:path extrusionOk="0" h="6856661" w="7259782">
                <a:moveTo>
                  <a:pt x="0" y="0"/>
                </a:moveTo>
                <a:lnTo>
                  <a:pt x="7259782" y="0"/>
                </a:lnTo>
                <a:lnTo>
                  <a:pt x="7259782" y="6856661"/>
                </a:lnTo>
                <a:lnTo>
                  <a:pt x="2798618" y="685666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62"/>
          <p:cNvSpPr txBox="1"/>
          <p:nvPr/>
        </p:nvSpPr>
        <p:spPr>
          <a:xfrm>
            <a:off x="4524375" y="704035"/>
            <a:ext cx="7667625" cy="2419639"/>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6000"/>
              <a:buFont typeface="Calibri"/>
              <a:buNone/>
            </a:pPr>
            <a:r>
              <a:t/>
            </a:r>
            <a:endParaRPr b="1" sz="6000">
              <a:solidFill>
                <a:srgbClr val="262626"/>
              </a:solidFill>
              <a:latin typeface="Calibri"/>
              <a:ea typeface="Calibri"/>
              <a:cs typeface="Calibri"/>
              <a:sym typeface="Calibri"/>
            </a:endParaRPr>
          </a:p>
        </p:txBody>
      </p:sp>
      <p:sp>
        <p:nvSpPr>
          <p:cNvPr id="599" name="Google Shape;599;p62"/>
          <p:cNvSpPr txBox="1"/>
          <p:nvPr/>
        </p:nvSpPr>
        <p:spPr>
          <a:xfrm>
            <a:off x="4524375" y="2229096"/>
            <a:ext cx="7572375" cy="3197225"/>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262626"/>
              </a:buClr>
              <a:buSzPts val="6000"/>
              <a:buFont typeface="Calibri"/>
              <a:buNone/>
            </a:pPr>
            <a:r>
              <a:rPr b="1" lang="pt-BR" sz="6000">
                <a:solidFill>
                  <a:srgbClr val="FFFFFF"/>
                </a:solidFill>
                <a:latin typeface="Calibri"/>
                <a:ea typeface="Calibri"/>
                <a:cs typeface="Calibri"/>
                <a:sym typeface="Calibri"/>
              </a:rPr>
              <a:t>Registro de Presentes </a:t>
            </a:r>
            <a:endParaRPr b="1" sz="6000">
              <a:solidFill>
                <a:srgbClr val="FFFFFF"/>
              </a:solidFill>
              <a:latin typeface="Calibri"/>
              <a:ea typeface="Calibri"/>
              <a:cs typeface="Calibri"/>
              <a:sym typeface="Calibri"/>
            </a:endParaRPr>
          </a:p>
          <a:p>
            <a:pPr indent="0" lvl="0" marL="0" marR="0" rtl="0" algn="r">
              <a:lnSpc>
                <a:spcPct val="90000"/>
              </a:lnSpc>
              <a:spcBef>
                <a:spcPts val="0"/>
              </a:spcBef>
              <a:spcAft>
                <a:spcPts val="0"/>
              </a:spcAft>
              <a:buClr>
                <a:srgbClr val="262626"/>
              </a:buClr>
              <a:buSzPts val="6000"/>
              <a:buFont typeface="Calibri"/>
              <a:buNone/>
            </a:pPr>
            <a:r>
              <a:rPr b="1" lang="pt-BR" sz="6000">
                <a:solidFill>
                  <a:srgbClr val="FFFFFF"/>
                </a:solidFill>
                <a:latin typeface="Calibri"/>
                <a:ea typeface="Calibri"/>
                <a:cs typeface="Calibri"/>
                <a:sym typeface="Calibri"/>
              </a:rPr>
              <a:t>e Hospitalidades</a:t>
            </a:r>
            <a:endParaRPr b="1" sz="6000">
              <a:solidFill>
                <a:srgbClr val="FFFFFF"/>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Clique no menu “Presentes e hospitalidades”</a:t>
            </a:r>
            <a:endParaRPr>
              <a:solidFill>
                <a:srgbClr val="434343"/>
              </a:solidFill>
            </a:endParaRPr>
          </a:p>
        </p:txBody>
      </p:sp>
      <p:pic>
        <p:nvPicPr>
          <p:cNvPr id="605" name="Google Shape;605;p63"/>
          <p:cNvPicPr preferRelativeResize="0"/>
          <p:nvPr>
            <p:ph idx="1" type="body"/>
          </p:nvPr>
        </p:nvPicPr>
        <p:blipFill rotWithShape="1">
          <a:blip r:embed="rId3">
            <a:alphaModFix/>
          </a:blip>
          <a:srcRect b="0" l="0" r="0" t="0"/>
          <a:stretch/>
        </p:blipFill>
        <p:spPr>
          <a:xfrm>
            <a:off x="1968325" y="1690688"/>
            <a:ext cx="8255349" cy="4657496"/>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t>Clique em “Registrar item recebido”</a:t>
            </a:r>
            <a:endParaRPr/>
          </a:p>
        </p:txBody>
      </p:sp>
      <p:pic>
        <p:nvPicPr>
          <p:cNvPr id="611" name="Google Shape;611;p64"/>
          <p:cNvPicPr preferRelativeResize="0"/>
          <p:nvPr>
            <p:ph idx="1" type="body"/>
          </p:nvPr>
        </p:nvPicPr>
        <p:blipFill rotWithShape="1">
          <a:blip r:embed="rId3">
            <a:alphaModFix/>
          </a:blip>
          <a:srcRect b="0" l="0" r="0" t="0"/>
          <a:stretch/>
        </p:blipFill>
        <p:spPr>
          <a:xfrm>
            <a:off x="1682201" y="1690688"/>
            <a:ext cx="8827597" cy="4487041"/>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Preencha a data de recebimento do item e depois responda se o item recebido tem algum vínculo com um compromisso público.</a:t>
            </a:r>
            <a:endParaRPr>
              <a:solidFill>
                <a:srgbClr val="434343"/>
              </a:solidFill>
            </a:endParaRPr>
          </a:p>
        </p:txBody>
      </p:sp>
      <p:pic>
        <p:nvPicPr>
          <p:cNvPr id="617" name="Google Shape;617;p65"/>
          <p:cNvPicPr preferRelativeResize="0"/>
          <p:nvPr>
            <p:ph idx="1" type="body"/>
          </p:nvPr>
        </p:nvPicPr>
        <p:blipFill rotWithShape="1">
          <a:blip r:embed="rId3">
            <a:alphaModFix/>
          </a:blip>
          <a:srcRect b="0" l="0" r="0" t="0"/>
          <a:stretch/>
        </p:blipFill>
        <p:spPr>
          <a:xfrm>
            <a:off x="2522850" y="1899625"/>
            <a:ext cx="7146300" cy="485670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66"/>
          <p:cNvSpPr txBox="1"/>
          <p:nvPr>
            <p:ph idx="1" type="body"/>
          </p:nvPr>
        </p:nvSpPr>
        <p:spPr>
          <a:xfrm>
            <a:off x="764060" y="1389020"/>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rgbClr val="434343"/>
              </a:buClr>
              <a:buSzPts val="2800"/>
              <a:buChar char="•"/>
            </a:pPr>
            <a:r>
              <a:rPr lang="pt-BR">
                <a:solidFill>
                  <a:srgbClr val="434343"/>
                </a:solidFill>
              </a:rPr>
              <a:t>Caso ainda não tenha registrado o compromisso, clique em “Ainda não cadastrei meu compromisso” e siga as instruções;</a:t>
            </a:r>
            <a:endParaRPr>
              <a:solidFill>
                <a:srgbClr val="434343"/>
              </a:solidFill>
            </a:endParaRPr>
          </a:p>
          <a:p>
            <a:pPr indent="-50800" lvl="0" marL="228600" rtl="0" algn="just">
              <a:lnSpc>
                <a:spcPct val="90000"/>
              </a:lnSpc>
              <a:spcBef>
                <a:spcPts val="1000"/>
              </a:spcBef>
              <a:spcAft>
                <a:spcPts val="0"/>
              </a:spcAft>
              <a:buClr>
                <a:schemeClr val="dk1"/>
              </a:buClr>
              <a:buSzPts val="2800"/>
              <a:buNone/>
            </a:pPr>
            <a:r>
              <a:t/>
            </a:r>
            <a:endParaRPr>
              <a:solidFill>
                <a:srgbClr val="434343"/>
              </a:solidFill>
            </a:endParaRPr>
          </a:p>
          <a:p>
            <a:pPr indent="-228600" lvl="0" marL="228600" rtl="0" algn="just">
              <a:lnSpc>
                <a:spcPct val="90000"/>
              </a:lnSpc>
              <a:spcBef>
                <a:spcPts val="1000"/>
              </a:spcBef>
              <a:spcAft>
                <a:spcPts val="0"/>
              </a:spcAft>
              <a:buClr>
                <a:srgbClr val="434343"/>
              </a:buClr>
              <a:buSzPts val="2800"/>
              <a:buChar char="•"/>
            </a:pPr>
            <a:r>
              <a:rPr lang="pt-BR">
                <a:solidFill>
                  <a:srgbClr val="434343"/>
                </a:solidFill>
              </a:rPr>
              <a:t>Após cadastrar o compromisso, retorne ao formulário de presentes e hospitalidades para a vinculação dos dois;</a:t>
            </a:r>
            <a:endParaRPr>
              <a:solidFill>
                <a:srgbClr val="434343"/>
              </a:solidFill>
            </a:endParaRPr>
          </a:p>
          <a:p>
            <a:pPr indent="-50800" lvl="0" marL="228600" rtl="0" algn="just">
              <a:lnSpc>
                <a:spcPct val="90000"/>
              </a:lnSpc>
              <a:spcBef>
                <a:spcPts val="1000"/>
              </a:spcBef>
              <a:spcAft>
                <a:spcPts val="0"/>
              </a:spcAft>
              <a:buClr>
                <a:schemeClr val="dk1"/>
              </a:buClr>
              <a:buSzPts val="2800"/>
              <a:buNone/>
            </a:pPr>
            <a:r>
              <a:t/>
            </a:r>
            <a:endParaRPr>
              <a:solidFill>
                <a:srgbClr val="434343"/>
              </a:solidFill>
            </a:endParaRPr>
          </a:p>
          <a:p>
            <a:pPr indent="-228600" lvl="0" marL="228600" rtl="0" algn="just">
              <a:lnSpc>
                <a:spcPct val="90000"/>
              </a:lnSpc>
              <a:spcBef>
                <a:spcPts val="1000"/>
              </a:spcBef>
              <a:spcAft>
                <a:spcPts val="0"/>
              </a:spcAft>
              <a:buClr>
                <a:srgbClr val="434343"/>
              </a:buClr>
              <a:buSzPts val="2800"/>
              <a:buChar char="•"/>
            </a:pPr>
            <a:r>
              <a:rPr lang="pt-BR">
                <a:solidFill>
                  <a:srgbClr val="434343"/>
                </a:solidFill>
              </a:rPr>
              <a:t>Recomendamos que cadastre o compromisso antes dos itens recebidos, para facilitar o registro.</a:t>
            </a:r>
            <a:endParaRPr>
              <a:solidFill>
                <a:srgbClr val="434343"/>
              </a:solidFill>
            </a:endParaRPr>
          </a:p>
        </p:txBody>
      </p:sp>
      <p:grpSp>
        <p:nvGrpSpPr>
          <p:cNvPr id="623" name="Google Shape;623;p66"/>
          <p:cNvGrpSpPr/>
          <p:nvPr/>
        </p:nvGrpSpPr>
        <p:grpSpPr>
          <a:xfrm>
            <a:off x="1" y="6176963"/>
            <a:ext cx="12191999" cy="286776"/>
            <a:chOff x="1" y="6571224"/>
            <a:chExt cx="12191999" cy="286776"/>
          </a:xfrm>
        </p:grpSpPr>
        <p:sp>
          <p:nvSpPr>
            <p:cNvPr id="624" name="Google Shape;624;p66"/>
            <p:cNvSpPr/>
            <p:nvPr/>
          </p:nvSpPr>
          <p:spPr>
            <a:xfrm>
              <a:off x="9032434" y="6573596"/>
              <a:ext cx="3159566" cy="2844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625" name="Google Shape;625;p66"/>
            <p:cNvSpPr/>
            <p:nvPr/>
          </p:nvSpPr>
          <p:spPr>
            <a:xfrm>
              <a:off x="1" y="6571225"/>
              <a:ext cx="5341411" cy="28677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626" name="Google Shape;626;p66"/>
            <p:cNvSpPr/>
            <p:nvPr/>
          </p:nvSpPr>
          <p:spPr>
            <a:xfrm flipH="1">
              <a:off x="4994250" y="6571224"/>
              <a:ext cx="1784475" cy="286775"/>
            </a:xfrm>
            <a:prstGeom prst="parallelogram">
              <a:avLst>
                <a:gd fmla="val 118955" name="adj"/>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627" name="Google Shape;627;p66"/>
            <p:cNvSpPr/>
            <p:nvPr/>
          </p:nvSpPr>
          <p:spPr>
            <a:xfrm flipH="1">
              <a:off x="6431565" y="6574120"/>
              <a:ext cx="1784475" cy="283880"/>
            </a:xfrm>
            <a:prstGeom prst="parallelogram">
              <a:avLst>
                <a:gd fmla="val 118955" name="adj"/>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628" name="Google Shape;628;p66"/>
            <p:cNvSpPr/>
            <p:nvPr/>
          </p:nvSpPr>
          <p:spPr>
            <a:xfrm flipH="1">
              <a:off x="7594113" y="6574120"/>
              <a:ext cx="1784475" cy="283880"/>
            </a:xfrm>
            <a:prstGeom prst="parallelogram">
              <a:avLst>
                <a:gd fmla="val 118955"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Clique em “Adicionar item”.</a:t>
            </a:r>
            <a:endParaRPr>
              <a:solidFill>
                <a:srgbClr val="434343"/>
              </a:solidFill>
            </a:endParaRPr>
          </a:p>
        </p:txBody>
      </p:sp>
      <p:pic>
        <p:nvPicPr>
          <p:cNvPr id="634" name="Google Shape;634;p67"/>
          <p:cNvPicPr preferRelativeResize="0"/>
          <p:nvPr>
            <p:ph idx="1" type="body"/>
          </p:nvPr>
        </p:nvPicPr>
        <p:blipFill rotWithShape="1">
          <a:blip r:embed="rId3">
            <a:alphaModFix/>
          </a:blip>
          <a:srcRect b="0" l="0" r="0" t="0"/>
          <a:stretch/>
        </p:blipFill>
        <p:spPr>
          <a:xfrm>
            <a:off x="2321408" y="1690688"/>
            <a:ext cx="7549184" cy="4822868"/>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8" name="Shape 638"/>
        <p:cNvGrpSpPr/>
        <p:nvPr/>
      </p:nvGrpSpPr>
      <p:grpSpPr>
        <a:xfrm>
          <a:off x="0" y="0"/>
          <a:ext cx="0" cy="0"/>
          <a:chOff x="0" y="0"/>
          <a:chExt cx="0" cy="0"/>
        </a:xfrm>
      </p:grpSpPr>
      <p:sp>
        <p:nvSpPr>
          <p:cNvPr id="639" name="Google Shape;639;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Aparecerá um pop-up com três campos:</a:t>
            </a:r>
            <a:endParaRPr sz="3600">
              <a:solidFill>
                <a:srgbClr val="434343"/>
              </a:solidFill>
            </a:endParaRPr>
          </a:p>
        </p:txBody>
      </p:sp>
      <p:pic>
        <p:nvPicPr>
          <p:cNvPr id="640" name="Google Shape;640;p68"/>
          <p:cNvPicPr preferRelativeResize="0"/>
          <p:nvPr>
            <p:ph idx="1" type="body"/>
          </p:nvPr>
        </p:nvPicPr>
        <p:blipFill rotWithShape="1">
          <a:blip r:embed="rId3">
            <a:alphaModFix/>
          </a:blip>
          <a:srcRect b="0" l="0" r="0" t="0"/>
          <a:stretch/>
        </p:blipFill>
        <p:spPr>
          <a:xfrm>
            <a:off x="2195077" y="1690688"/>
            <a:ext cx="7801845" cy="4351338"/>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Clicar em “Salvar e publicar”.</a:t>
            </a:r>
            <a:endParaRPr>
              <a:solidFill>
                <a:srgbClr val="434343"/>
              </a:solidFill>
            </a:endParaRPr>
          </a:p>
        </p:txBody>
      </p:sp>
      <p:pic>
        <p:nvPicPr>
          <p:cNvPr id="646" name="Google Shape;646;p69"/>
          <p:cNvPicPr preferRelativeResize="0"/>
          <p:nvPr>
            <p:ph idx="1" type="body"/>
          </p:nvPr>
        </p:nvPicPr>
        <p:blipFill rotWithShape="1">
          <a:blip r:embed="rId3">
            <a:alphaModFix/>
          </a:blip>
          <a:srcRect b="0" l="0" r="0" t="0"/>
          <a:stretch/>
        </p:blipFill>
        <p:spPr>
          <a:xfrm>
            <a:off x="2203475" y="1690688"/>
            <a:ext cx="7785050" cy="474357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sp>
        <p:nvSpPr>
          <p:cNvPr id="651" name="Google Shape;651;p70"/>
          <p:cNvSpPr/>
          <p:nvPr/>
        </p:nvSpPr>
        <p:spPr>
          <a:xfrm>
            <a:off x="3574473" y="1339"/>
            <a:ext cx="8617527" cy="6856661"/>
          </a:xfrm>
          <a:custGeom>
            <a:rect b="b" l="l" r="r" t="t"/>
            <a:pathLst>
              <a:path extrusionOk="0" h="6856661" w="7259782">
                <a:moveTo>
                  <a:pt x="0" y="0"/>
                </a:moveTo>
                <a:lnTo>
                  <a:pt x="7259782" y="0"/>
                </a:lnTo>
                <a:lnTo>
                  <a:pt x="7259782" y="6856661"/>
                </a:lnTo>
                <a:lnTo>
                  <a:pt x="2798618" y="6856661"/>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2" name="Google Shape;652;p70"/>
          <p:cNvSpPr txBox="1"/>
          <p:nvPr/>
        </p:nvSpPr>
        <p:spPr>
          <a:xfrm>
            <a:off x="4524375" y="704035"/>
            <a:ext cx="7667625" cy="2419639"/>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chemeClr val="dk1"/>
              </a:buClr>
              <a:buSzPts val="6000"/>
              <a:buFont typeface="Calibri"/>
              <a:buNone/>
            </a:pPr>
            <a:r>
              <a:t/>
            </a:r>
            <a:endParaRPr b="1" sz="6000">
              <a:solidFill>
                <a:srgbClr val="262626"/>
              </a:solidFill>
              <a:latin typeface="Calibri"/>
              <a:ea typeface="Calibri"/>
              <a:cs typeface="Calibri"/>
              <a:sym typeface="Calibri"/>
            </a:endParaRPr>
          </a:p>
        </p:txBody>
      </p:sp>
      <p:sp>
        <p:nvSpPr>
          <p:cNvPr id="653" name="Google Shape;653;p70"/>
          <p:cNvSpPr txBox="1"/>
          <p:nvPr/>
        </p:nvSpPr>
        <p:spPr>
          <a:xfrm>
            <a:off x="4469949" y="1733757"/>
            <a:ext cx="7572300" cy="31971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0"/>
              </a:spcBef>
              <a:spcAft>
                <a:spcPts val="0"/>
              </a:spcAft>
              <a:buClr>
                <a:srgbClr val="262626"/>
              </a:buClr>
              <a:buSzPts val="6000"/>
              <a:buFont typeface="Calibri"/>
              <a:buNone/>
            </a:pPr>
            <a:r>
              <a:rPr b="1" lang="pt-BR" sz="6000">
                <a:solidFill>
                  <a:srgbClr val="FFFFFF"/>
                </a:solidFill>
                <a:latin typeface="Calibri"/>
                <a:ea typeface="Calibri"/>
                <a:cs typeface="Calibri"/>
                <a:sym typeface="Calibri"/>
              </a:rPr>
              <a:t>Edição, </a:t>
            </a:r>
            <a:endParaRPr b="1" sz="6000">
              <a:solidFill>
                <a:srgbClr val="FFFFFF"/>
              </a:solidFill>
              <a:latin typeface="Calibri"/>
              <a:ea typeface="Calibri"/>
              <a:cs typeface="Calibri"/>
              <a:sym typeface="Calibri"/>
            </a:endParaRPr>
          </a:p>
          <a:p>
            <a:pPr indent="0" lvl="0" marL="0" marR="0" rtl="0" algn="r">
              <a:lnSpc>
                <a:spcPct val="90000"/>
              </a:lnSpc>
              <a:spcBef>
                <a:spcPts val="0"/>
              </a:spcBef>
              <a:spcAft>
                <a:spcPts val="0"/>
              </a:spcAft>
              <a:buClr>
                <a:srgbClr val="262626"/>
              </a:buClr>
              <a:buSzPts val="6000"/>
              <a:buFont typeface="Calibri"/>
              <a:buNone/>
            </a:pPr>
            <a:r>
              <a:rPr b="1" lang="pt-BR" sz="6000">
                <a:solidFill>
                  <a:srgbClr val="FFFFFF"/>
                </a:solidFill>
                <a:latin typeface="Calibri"/>
                <a:ea typeface="Calibri"/>
                <a:cs typeface="Calibri"/>
                <a:sym typeface="Calibri"/>
              </a:rPr>
              <a:t>despublicação </a:t>
            </a:r>
            <a:endParaRPr b="1" sz="6000">
              <a:solidFill>
                <a:srgbClr val="FFFFFF"/>
              </a:solidFill>
              <a:latin typeface="Calibri"/>
              <a:ea typeface="Calibri"/>
              <a:cs typeface="Calibri"/>
              <a:sym typeface="Calibri"/>
            </a:endParaRPr>
          </a:p>
          <a:p>
            <a:pPr indent="0" lvl="0" marL="0" marR="0" rtl="0" algn="r">
              <a:lnSpc>
                <a:spcPct val="90000"/>
              </a:lnSpc>
              <a:spcBef>
                <a:spcPts val="0"/>
              </a:spcBef>
              <a:spcAft>
                <a:spcPts val="0"/>
              </a:spcAft>
              <a:buClr>
                <a:srgbClr val="262626"/>
              </a:buClr>
              <a:buSzPts val="6000"/>
              <a:buFont typeface="Calibri"/>
              <a:buNone/>
            </a:pPr>
            <a:r>
              <a:rPr b="1" lang="pt-BR" sz="6000">
                <a:solidFill>
                  <a:srgbClr val="FFFFFF"/>
                </a:solidFill>
                <a:latin typeface="Calibri"/>
                <a:ea typeface="Calibri"/>
                <a:cs typeface="Calibri"/>
                <a:sym typeface="Calibri"/>
              </a:rPr>
              <a:t>e exclusão </a:t>
            </a:r>
            <a:endParaRPr b="1" sz="6000">
              <a:solidFill>
                <a:srgbClr val="FFFFFF"/>
              </a:solidFill>
              <a:latin typeface="Calibri"/>
              <a:ea typeface="Calibri"/>
              <a:cs typeface="Calibri"/>
              <a:sym typeface="Calibri"/>
            </a:endParaRPr>
          </a:p>
          <a:p>
            <a:pPr indent="0" lvl="0" marL="0" marR="0" rtl="0" algn="r">
              <a:lnSpc>
                <a:spcPct val="90000"/>
              </a:lnSpc>
              <a:spcBef>
                <a:spcPts val="0"/>
              </a:spcBef>
              <a:spcAft>
                <a:spcPts val="0"/>
              </a:spcAft>
              <a:buClr>
                <a:srgbClr val="262626"/>
              </a:buClr>
              <a:buSzPts val="6000"/>
              <a:buFont typeface="Calibri"/>
              <a:buNone/>
            </a:pPr>
            <a:r>
              <a:rPr b="1" lang="pt-BR" sz="6000">
                <a:solidFill>
                  <a:srgbClr val="FFFFFF"/>
                </a:solidFill>
                <a:latin typeface="Calibri"/>
                <a:ea typeface="Calibri"/>
                <a:cs typeface="Calibri"/>
                <a:sym typeface="Calibri"/>
              </a:rPr>
              <a:t>de registros</a:t>
            </a:r>
            <a:endParaRPr b="1" sz="6000">
              <a:solidFill>
                <a:srgbClr val="FFFFFF"/>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sp>
        <p:nvSpPr>
          <p:cNvPr id="658" name="Google Shape;658;p71"/>
          <p:cNvSpPr/>
          <p:nvPr/>
        </p:nvSpPr>
        <p:spPr>
          <a:xfrm>
            <a:off x="9032434" y="4291734"/>
            <a:ext cx="3159566" cy="2844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659" name="Google Shape;659;p71"/>
          <p:cNvSpPr/>
          <p:nvPr/>
        </p:nvSpPr>
        <p:spPr>
          <a:xfrm>
            <a:off x="1" y="6571225"/>
            <a:ext cx="5341411" cy="28677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660" name="Google Shape;660;p71"/>
          <p:cNvSpPr/>
          <p:nvPr/>
        </p:nvSpPr>
        <p:spPr>
          <a:xfrm rot="-5400000">
            <a:off x="4654712" y="6171300"/>
            <a:ext cx="1044282" cy="329117"/>
          </a:xfrm>
          <a:prstGeom prst="parallelogram">
            <a:avLst>
              <a:gd fmla="val 84008" name="adj"/>
            </a:avLst>
          </a:prstGeom>
          <a:gradFill>
            <a:gsLst>
              <a:gs pos="0">
                <a:srgbClr val="B28600"/>
              </a:gs>
              <a:gs pos="100000">
                <a:srgbClr val="B2860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661" name="Google Shape;661;p71"/>
          <p:cNvSpPr/>
          <p:nvPr/>
        </p:nvSpPr>
        <p:spPr>
          <a:xfrm flipH="1">
            <a:off x="5012294" y="5813716"/>
            <a:ext cx="1784475" cy="283880"/>
          </a:xfrm>
          <a:prstGeom prst="parallelogram">
            <a:avLst>
              <a:gd fmla="val 118955" name="adj"/>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662" name="Google Shape;662;p71"/>
          <p:cNvSpPr/>
          <p:nvPr/>
        </p:nvSpPr>
        <p:spPr>
          <a:xfrm rot="-5400000">
            <a:off x="6112082" y="5410894"/>
            <a:ext cx="1044282" cy="329117"/>
          </a:xfrm>
          <a:prstGeom prst="parallelogram">
            <a:avLst>
              <a:gd fmla="val 84008" name="adj"/>
            </a:avLst>
          </a:prstGeom>
          <a:gradFill>
            <a:gsLst>
              <a:gs pos="0">
                <a:srgbClr val="737373"/>
              </a:gs>
              <a:gs pos="100000">
                <a:srgbClr val="737373"/>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663" name="Google Shape;663;p71"/>
          <p:cNvSpPr/>
          <p:nvPr/>
        </p:nvSpPr>
        <p:spPr>
          <a:xfrm flipH="1">
            <a:off x="6469665" y="5052987"/>
            <a:ext cx="1784475" cy="283880"/>
          </a:xfrm>
          <a:prstGeom prst="parallelogram">
            <a:avLst>
              <a:gd fmla="val 118955" name="adj"/>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664" name="Google Shape;664;p71"/>
          <p:cNvSpPr/>
          <p:nvPr/>
        </p:nvSpPr>
        <p:spPr>
          <a:xfrm rot="-5400000">
            <a:off x="7566909" y="4650167"/>
            <a:ext cx="1044282" cy="329117"/>
          </a:xfrm>
          <a:prstGeom prst="parallelogram">
            <a:avLst>
              <a:gd fmla="val 84008" name="adj"/>
            </a:avLst>
          </a:prstGeom>
          <a:gradFill>
            <a:gsLst>
              <a:gs pos="0">
                <a:srgbClr val="B85410"/>
              </a:gs>
              <a:gs pos="100000">
                <a:srgbClr val="B8541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665" name="Google Shape;665;p71"/>
          <p:cNvSpPr/>
          <p:nvPr/>
        </p:nvSpPr>
        <p:spPr>
          <a:xfrm flipH="1">
            <a:off x="7924492" y="4292258"/>
            <a:ext cx="1784475" cy="283880"/>
          </a:xfrm>
          <a:prstGeom prst="parallelogram">
            <a:avLst>
              <a:gd fmla="val 118955"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666" name="Google Shape;666;p71"/>
          <p:cNvSpPr/>
          <p:nvPr/>
        </p:nvSpPr>
        <p:spPr>
          <a:xfrm flipH="1">
            <a:off x="5694663" y="5368857"/>
            <a:ext cx="374037" cy="380405"/>
          </a:xfrm>
          <a:custGeom>
            <a:rect b="b" l="l" r="r" t="t"/>
            <a:pathLst>
              <a:path extrusionOk="0" h="3227814" w="3242753">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7" name="Google Shape;667;p71"/>
          <p:cNvSpPr/>
          <p:nvPr/>
        </p:nvSpPr>
        <p:spPr>
          <a:xfrm>
            <a:off x="3534356" y="6112571"/>
            <a:ext cx="329117" cy="333742"/>
          </a:xfrm>
          <a:custGeom>
            <a:rect b="b" l="l" r="r" t="t"/>
            <a:pathLst>
              <a:path extrusionOk="0" h="3230531" w="324000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8" name="Google Shape;668;p71"/>
          <p:cNvSpPr/>
          <p:nvPr/>
        </p:nvSpPr>
        <p:spPr>
          <a:xfrm rot="2700000">
            <a:off x="7162012" y="4543701"/>
            <a:ext cx="247511" cy="436314"/>
          </a:xfrm>
          <a:custGeom>
            <a:rect b="b" l="l" r="r" t="t"/>
            <a:pathLst>
              <a:path extrusionOk="0" h="4001999" w="2232248">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9" name="Google Shape;669;p71"/>
          <p:cNvSpPr/>
          <p:nvPr/>
        </p:nvSpPr>
        <p:spPr>
          <a:xfrm>
            <a:off x="9708437" y="3895725"/>
            <a:ext cx="479885" cy="454399"/>
          </a:xfrm>
          <a:custGeom>
            <a:rect b="b" l="l" r="r" t="t"/>
            <a:pathLst>
              <a:path extrusionOk="0" h="2940925" w="321074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0" name="Google Shape;670;p71"/>
          <p:cNvSpPr txBox="1"/>
          <p:nvPr/>
        </p:nvSpPr>
        <p:spPr>
          <a:xfrm>
            <a:off x="810900" y="843589"/>
            <a:ext cx="10515600" cy="4351338"/>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90000"/>
              </a:lnSpc>
              <a:spcBef>
                <a:spcPts val="0"/>
              </a:spcBef>
              <a:spcAft>
                <a:spcPts val="0"/>
              </a:spcAft>
              <a:buClr>
                <a:schemeClr val="dk1"/>
              </a:buClr>
              <a:buSzPts val="2800"/>
              <a:buFont typeface="Arial"/>
              <a:buChar char="•"/>
            </a:pPr>
            <a:r>
              <a:rPr lang="pt-BR" sz="2800">
                <a:solidFill>
                  <a:schemeClr val="dk1"/>
                </a:solidFill>
                <a:latin typeface="Calibri"/>
                <a:ea typeface="Calibri"/>
                <a:cs typeface="Calibri"/>
                <a:sym typeface="Calibri"/>
              </a:rPr>
              <a:t>Para todos os registros, o sistema permite editar, despublicar (caso esteja publicado) e excluir (antes da publicação).</a:t>
            </a:r>
            <a:endParaRPr/>
          </a:p>
          <a:p>
            <a:pPr indent="-228600" lvl="0" marL="228600" marR="0" rtl="0" algn="just">
              <a:lnSpc>
                <a:spcPct val="90000"/>
              </a:lnSpc>
              <a:spcBef>
                <a:spcPts val="1000"/>
              </a:spcBef>
              <a:spcAft>
                <a:spcPts val="0"/>
              </a:spcAft>
              <a:buClr>
                <a:schemeClr val="dk1"/>
              </a:buClr>
              <a:buSzPts val="2800"/>
              <a:buFont typeface="Arial"/>
              <a:buChar char="•"/>
            </a:pPr>
            <a:r>
              <a:rPr lang="pt-BR" sz="2800">
                <a:solidFill>
                  <a:schemeClr val="dk1"/>
                </a:solidFill>
                <a:latin typeface="Calibri"/>
                <a:ea typeface="Calibri"/>
                <a:cs typeface="Calibri"/>
                <a:sym typeface="Calibri"/>
              </a:rPr>
              <a:t>De uma forma geral, os registros só podem ser excluídos quando na situação “rascunho”. No caso da audiência, poderá também ser excluído um compromisso pré-agendado.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alpha val="96862"/>
          </a:schemeClr>
        </a:solidFill>
      </p:bgPr>
    </p:bg>
    <p:spTree>
      <p:nvGrpSpPr>
        <p:cNvPr id="144" name="Shape 144"/>
        <p:cNvGrpSpPr/>
        <p:nvPr/>
      </p:nvGrpSpPr>
      <p:grpSpPr>
        <a:xfrm>
          <a:off x="0" y="0"/>
          <a:ext cx="0" cy="0"/>
          <a:chOff x="0" y="0"/>
          <a:chExt cx="0" cy="0"/>
        </a:xfrm>
      </p:grpSpPr>
      <p:sp>
        <p:nvSpPr>
          <p:cNvPr id="145" name="Google Shape;145;p7"/>
          <p:cNvSpPr/>
          <p:nvPr/>
        </p:nvSpPr>
        <p:spPr>
          <a:xfrm>
            <a:off x="9032434" y="4291734"/>
            <a:ext cx="3159566" cy="2844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146" name="Google Shape;146;p7"/>
          <p:cNvSpPr/>
          <p:nvPr/>
        </p:nvSpPr>
        <p:spPr>
          <a:xfrm>
            <a:off x="1" y="6571225"/>
            <a:ext cx="5341411" cy="28677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47" name="Google Shape;147;p7"/>
          <p:cNvSpPr/>
          <p:nvPr/>
        </p:nvSpPr>
        <p:spPr>
          <a:xfrm rot="-5400000">
            <a:off x="4654712" y="6171300"/>
            <a:ext cx="1044282" cy="329117"/>
          </a:xfrm>
          <a:prstGeom prst="parallelogram">
            <a:avLst>
              <a:gd fmla="val 84008" name="adj"/>
            </a:avLst>
          </a:prstGeom>
          <a:gradFill>
            <a:gsLst>
              <a:gs pos="0">
                <a:srgbClr val="B28600"/>
              </a:gs>
              <a:gs pos="100000">
                <a:srgbClr val="B2860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148" name="Google Shape;148;p7"/>
          <p:cNvSpPr/>
          <p:nvPr/>
        </p:nvSpPr>
        <p:spPr>
          <a:xfrm flipH="1">
            <a:off x="5012294" y="5813716"/>
            <a:ext cx="1784475" cy="283880"/>
          </a:xfrm>
          <a:prstGeom prst="parallelogram">
            <a:avLst>
              <a:gd fmla="val 118955" name="adj"/>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149" name="Google Shape;149;p7"/>
          <p:cNvSpPr/>
          <p:nvPr/>
        </p:nvSpPr>
        <p:spPr>
          <a:xfrm rot="-5400000">
            <a:off x="6112082" y="5410894"/>
            <a:ext cx="1044282" cy="329117"/>
          </a:xfrm>
          <a:prstGeom prst="parallelogram">
            <a:avLst>
              <a:gd fmla="val 84008" name="adj"/>
            </a:avLst>
          </a:prstGeom>
          <a:gradFill>
            <a:gsLst>
              <a:gs pos="0">
                <a:srgbClr val="737373"/>
              </a:gs>
              <a:gs pos="100000">
                <a:srgbClr val="737373"/>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150" name="Google Shape;150;p7"/>
          <p:cNvSpPr/>
          <p:nvPr/>
        </p:nvSpPr>
        <p:spPr>
          <a:xfrm flipH="1">
            <a:off x="6469665" y="5052987"/>
            <a:ext cx="1784475" cy="283880"/>
          </a:xfrm>
          <a:prstGeom prst="parallelogram">
            <a:avLst>
              <a:gd fmla="val 118955" name="adj"/>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151" name="Google Shape;151;p7"/>
          <p:cNvSpPr/>
          <p:nvPr/>
        </p:nvSpPr>
        <p:spPr>
          <a:xfrm rot="-5400000">
            <a:off x="7566909" y="4650167"/>
            <a:ext cx="1044282" cy="329117"/>
          </a:xfrm>
          <a:prstGeom prst="parallelogram">
            <a:avLst>
              <a:gd fmla="val 84008" name="adj"/>
            </a:avLst>
          </a:prstGeom>
          <a:gradFill>
            <a:gsLst>
              <a:gs pos="0">
                <a:srgbClr val="B85410"/>
              </a:gs>
              <a:gs pos="100000">
                <a:srgbClr val="B8541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152" name="Google Shape;152;p7"/>
          <p:cNvSpPr/>
          <p:nvPr/>
        </p:nvSpPr>
        <p:spPr>
          <a:xfrm flipH="1">
            <a:off x="7924492" y="4292258"/>
            <a:ext cx="1784475" cy="283880"/>
          </a:xfrm>
          <a:prstGeom prst="parallelogram">
            <a:avLst>
              <a:gd fmla="val 118955"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153" name="Google Shape;153;p7"/>
          <p:cNvSpPr/>
          <p:nvPr/>
        </p:nvSpPr>
        <p:spPr>
          <a:xfrm flipH="1">
            <a:off x="5694663" y="5368857"/>
            <a:ext cx="374037" cy="380405"/>
          </a:xfrm>
          <a:custGeom>
            <a:rect b="b" l="l" r="r" t="t"/>
            <a:pathLst>
              <a:path extrusionOk="0" h="3227814" w="3242753">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7"/>
          <p:cNvSpPr/>
          <p:nvPr/>
        </p:nvSpPr>
        <p:spPr>
          <a:xfrm>
            <a:off x="3534356" y="6112571"/>
            <a:ext cx="329117" cy="333742"/>
          </a:xfrm>
          <a:custGeom>
            <a:rect b="b" l="l" r="r" t="t"/>
            <a:pathLst>
              <a:path extrusionOk="0" h="3230531" w="324000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7"/>
          <p:cNvSpPr/>
          <p:nvPr/>
        </p:nvSpPr>
        <p:spPr>
          <a:xfrm rot="2700000">
            <a:off x="7162012" y="4543701"/>
            <a:ext cx="247511" cy="436314"/>
          </a:xfrm>
          <a:custGeom>
            <a:rect b="b" l="l" r="r" t="t"/>
            <a:pathLst>
              <a:path extrusionOk="0" h="4001999" w="2232248">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7"/>
          <p:cNvSpPr/>
          <p:nvPr/>
        </p:nvSpPr>
        <p:spPr>
          <a:xfrm>
            <a:off x="9708437" y="3895725"/>
            <a:ext cx="479885" cy="454399"/>
          </a:xfrm>
          <a:custGeom>
            <a:rect b="b" l="l" r="r" t="t"/>
            <a:pathLst>
              <a:path extrusionOk="0" h="2940925" w="321074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7"/>
          <p:cNvSpPr txBox="1"/>
          <p:nvPr/>
        </p:nvSpPr>
        <p:spPr>
          <a:xfrm>
            <a:off x="810900" y="463387"/>
            <a:ext cx="10515600" cy="4351338"/>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90000"/>
              </a:lnSpc>
              <a:spcBef>
                <a:spcPts val="0"/>
              </a:spcBef>
              <a:spcAft>
                <a:spcPts val="0"/>
              </a:spcAft>
              <a:buClr>
                <a:srgbClr val="434343"/>
              </a:buClr>
              <a:buSzPts val="2800"/>
              <a:buFont typeface="Arial"/>
              <a:buChar char="•"/>
            </a:pPr>
            <a:r>
              <a:rPr lang="pt-BR" sz="2800">
                <a:solidFill>
                  <a:srgbClr val="434343"/>
                </a:solidFill>
                <a:latin typeface="Calibri"/>
                <a:ea typeface="Calibri"/>
                <a:cs typeface="Calibri"/>
                <a:sym typeface="Calibri"/>
              </a:rPr>
              <a:t>As tarefas relacionadas aos perfis de APO e de Administrador Institucional, como a de registrar as informações na agenda de compromissos públicos ou mesmo o cadastramento e descadastramento de informações no sistema, podem ser delegadas a um Assistente Técnico (AT).</a:t>
            </a:r>
            <a:endParaRPr>
              <a:solidFill>
                <a:srgbClr val="434343"/>
              </a:solidFill>
            </a:endParaRPr>
          </a:p>
          <a:p>
            <a:pPr indent="-50800" lvl="0" marL="228600" marR="0" rtl="0" algn="just">
              <a:lnSpc>
                <a:spcPct val="90000"/>
              </a:lnSpc>
              <a:spcBef>
                <a:spcPts val="1000"/>
              </a:spcBef>
              <a:spcAft>
                <a:spcPts val="0"/>
              </a:spcAft>
              <a:buClr>
                <a:schemeClr val="dk1"/>
              </a:buClr>
              <a:buSzPts val="2800"/>
              <a:buFont typeface="Arial"/>
              <a:buNone/>
            </a:pPr>
            <a:r>
              <a:t/>
            </a:r>
            <a:endParaRPr sz="2800">
              <a:solidFill>
                <a:srgbClr val="434343"/>
              </a:solidFill>
              <a:latin typeface="Calibri"/>
              <a:ea typeface="Calibri"/>
              <a:cs typeface="Calibri"/>
              <a:sym typeface="Calibri"/>
            </a:endParaRPr>
          </a:p>
          <a:p>
            <a:pPr indent="-228600" lvl="0" marL="228600" marR="0" rtl="0" algn="just">
              <a:lnSpc>
                <a:spcPct val="90000"/>
              </a:lnSpc>
              <a:spcBef>
                <a:spcPts val="1000"/>
              </a:spcBef>
              <a:spcAft>
                <a:spcPts val="0"/>
              </a:spcAft>
              <a:buClr>
                <a:srgbClr val="434343"/>
              </a:buClr>
              <a:buSzPts val="2800"/>
              <a:buFont typeface="Arial"/>
              <a:buChar char="•"/>
            </a:pPr>
            <a:r>
              <a:rPr lang="pt-BR" sz="2800">
                <a:solidFill>
                  <a:srgbClr val="434343"/>
                </a:solidFill>
                <a:latin typeface="Calibri"/>
                <a:ea typeface="Calibri"/>
                <a:cs typeface="Calibri"/>
                <a:sym typeface="Calibri"/>
              </a:rPr>
              <a:t>A partir da delegação, o Assistente Técnico terá o mesmo acesso que o próprio agente público delegante, podendo fazer os registros no sistema em seu nome.</a:t>
            </a:r>
            <a:endParaRPr sz="2800">
              <a:solidFill>
                <a:srgbClr val="434343"/>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72"/>
          <p:cNvSpPr/>
          <p:nvPr/>
        </p:nvSpPr>
        <p:spPr>
          <a:xfrm>
            <a:off x="9032434" y="4291734"/>
            <a:ext cx="3159566" cy="2844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676" name="Google Shape;676;p72"/>
          <p:cNvSpPr/>
          <p:nvPr/>
        </p:nvSpPr>
        <p:spPr>
          <a:xfrm>
            <a:off x="1" y="6571225"/>
            <a:ext cx="5341411" cy="28677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677" name="Google Shape;677;p72"/>
          <p:cNvSpPr/>
          <p:nvPr/>
        </p:nvSpPr>
        <p:spPr>
          <a:xfrm rot="-5400000">
            <a:off x="4654712" y="6171300"/>
            <a:ext cx="1044282" cy="329117"/>
          </a:xfrm>
          <a:prstGeom prst="parallelogram">
            <a:avLst>
              <a:gd fmla="val 84008" name="adj"/>
            </a:avLst>
          </a:prstGeom>
          <a:gradFill>
            <a:gsLst>
              <a:gs pos="0">
                <a:srgbClr val="B28600"/>
              </a:gs>
              <a:gs pos="100000">
                <a:srgbClr val="B2860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678" name="Google Shape;678;p72"/>
          <p:cNvSpPr/>
          <p:nvPr/>
        </p:nvSpPr>
        <p:spPr>
          <a:xfrm flipH="1">
            <a:off x="5012294" y="5813716"/>
            <a:ext cx="1784475" cy="283880"/>
          </a:xfrm>
          <a:prstGeom prst="parallelogram">
            <a:avLst>
              <a:gd fmla="val 118955" name="adj"/>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679" name="Google Shape;679;p72"/>
          <p:cNvSpPr/>
          <p:nvPr/>
        </p:nvSpPr>
        <p:spPr>
          <a:xfrm rot="-5400000">
            <a:off x="6112082" y="5410894"/>
            <a:ext cx="1044282" cy="329117"/>
          </a:xfrm>
          <a:prstGeom prst="parallelogram">
            <a:avLst>
              <a:gd fmla="val 84008" name="adj"/>
            </a:avLst>
          </a:prstGeom>
          <a:gradFill>
            <a:gsLst>
              <a:gs pos="0">
                <a:srgbClr val="737373"/>
              </a:gs>
              <a:gs pos="100000">
                <a:srgbClr val="737373"/>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680" name="Google Shape;680;p72"/>
          <p:cNvSpPr/>
          <p:nvPr/>
        </p:nvSpPr>
        <p:spPr>
          <a:xfrm flipH="1">
            <a:off x="6469665" y="5052987"/>
            <a:ext cx="1784475" cy="283880"/>
          </a:xfrm>
          <a:prstGeom prst="parallelogram">
            <a:avLst>
              <a:gd fmla="val 118955" name="adj"/>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681" name="Google Shape;681;p72"/>
          <p:cNvSpPr/>
          <p:nvPr/>
        </p:nvSpPr>
        <p:spPr>
          <a:xfrm rot="-5400000">
            <a:off x="7566909" y="4650167"/>
            <a:ext cx="1044282" cy="329117"/>
          </a:xfrm>
          <a:prstGeom prst="parallelogram">
            <a:avLst>
              <a:gd fmla="val 84008" name="adj"/>
            </a:avLst>
          </a:prstGeom>
          <a:gradFill>
            <a:gsLst>
              <a:gs pos="0">
                <a:srgbClr val="B85410"/>
              </a:gs>
              <a:gs pos="100000">
                <a:srgbClr val="B8541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682" name="Google Shape;682;p72"/>
          <p:cNvSpPr/>
          <p:nvPr/>
        </p:nvSpPr>
        <p:spPr>
          <a:xfrm flipH="1">
            <a:off x="7924492" y="4292258"/>
            <a:ext cx="1784475" cy="283880"/>
          </a:xfrm>
          <a:prstGeom prst="parallelogram">
            <a:avLst>
              <a:gd fmla="val 118955"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683" name="Google Shape;683;p72"/>
          <p:cNvSpPr/>
          <p:nvPr/>
        </p:nvSpPr>
        <p:spPr>
          <a:xfrm flipH="1">
            <a:off x="5694663" y="5368857"/>
            <a:ext cx="374037" cy="380405"/>
          </a:xfrm>
          <a:custGeom>
            <a:rect b="b" l="l" r="r" t="t"/>
            <a:pathLst>
              <a:path extrusionOk="0" h="3227814" w="3242753">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4" name="Google Shape;684;p72"/>
          <p:cNvSpPr/>
          <p:nvPr/>
        </p:nvSpPr>
        <p:spPr>
          <a:xfrm>
            <a:off x="3534356" y="6112571"/>
            <a:ext cx="329117" cy="333742"/>
          </a:xfrm>
          <a:custGeom>
            <a:rect b="b" l="l" r="r" t="t"/>
            <a:pathLst>
              <a:path extrusionOk="0" h="3230531" w="324000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5" name="Google Shape;685;p72"/>
          <p:cNvSpPr/>
          <p:nvPr/>
        </p:nvSpPr>
        <p:spPr>
          <a:xfrm rot="2700000">
            <a:off x="7162012" y="4543701"/>
            <a:ext cx="247511" cy="436314"/>
          </a:xfrm>
          <a:custGeom>
            <a:rect b="b" l="l" r="r" t="t"/>
            <a:pathLst>
              <a:path extrusionOk="0" h="4001999" w="2232248">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6" name="Google Shape;686;p72"/>
          <p:cNvSpPr/>
          <p:nvPr/>
        </p:nvSpPr>
        <p:spPr>
          <a:xfrm>
            <a:off x="9708437" y="3895725"/>
            <a:ext cx="479885" cy="454399"/>
          </a:xfrm>
          <a:custGeom>
            <a:rect b="b" l="l" r="r" t="t"/>
            <a:pathLst>
              <a:path extrusionOk="0" h="2940925" w="321074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7" name="Google Shape;687;p72"/>
          <p:cNvSpPr txBox="1"/>
          <p:nvPr/>
        </p:nvSpPr>
        <p:spPr>
          <a:xfrm>
            <a:off x="810900" y="1082176"/>
            <a:ext cx="10515600" cy="4351338"/>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90000"/>
              </a:lnSpc>
              <a:spcBef>
                <a:spcPts val="0"/>
              </a:spcBef>
              <a:spcAft>
                <a:spcPts val="0"/>
              </a:spcAft>
              <a:buClr>
                <a:srgbClr val="434343"/>
              </a:buClr>
              <a:buSzPts val="2800"/>
              <a:buFont typeface="Arial"/>
              <a:buChar char="•"/>
            </a:pPr>
            <a:r>
              <a:rPr lang="pt-BR" sz="2800">
                <a:solidFill>
                  <a:srgbClr val="434343"/>
                </a:solidFill>
                <a:latin typeface="Calibri"/>
                <a:ea typeface="Calibri"/>
                <a:cs typeface="Calibri"/>
                <a:sym typeface="Calibri"/>
              </a:rPr>
              <a:t>Um compromisso já publicado poderá ser despublicado e editado, mas não excluído.</a:t>
            </a:r>
            <a:endParaRPr>
              <a:solidFill>
                <a:srgbClr val="434343"/>
              </a:solidFill>
            </a:endParaRPr>
          </a:p>
          <a:p>
            <a:pPr indent="-228600" lvl="0" marL="228600" marR="0" rtl="0" algn="just">
              <a:lnSpc>
                <a:spcPct val="90000"/>
              </a:lnSpc>
              <a:spcBef>
                <a:spcPts val="1000"/>
              </a:spcBef>
              <a:spcAft>
                <a:spcPts val="0"/>
              </a:spcAft>
              <a:buClr>
                <a:srgbClr val="434343"/>
              </a:buClr>
              <a:buSzPts val="2800"/>
              <a:buFont typeface="Arial"/>
              <a:buChar char="•"/>
            </a:pPr>
            <a:r>
              <a:rPr lang="pt-BR" sz="2800">
                <a:solidFill>
                  <a:srgbClr val="434343"/>
                </a:solidFill>
                <a:latin typeface="Calibri"/>
                <a:ea typeface="Calibri"/>
                <a:cs typeface="Calibri"/>
                <a:sym typeface="Calibri"/>
              </a:rPr>
              <a:t>Uma vez excluído, o compromisso é apagado do sistema e não poderá mais ser resgatado.</a:t>
            </a:r>
            <a:endParaRPr sz="2800">
              <a:solidFill>
                <a:srgbClr val="434343"/>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73"/>
          <p:cNvSpPr txBox="1"/>
          <p:nvPr>
            <p:ph type="title"/>
          </p:nvPr>
        </p:nvSpPr>
        <p:spPr>
          <a:xfrm>
            <a:off x="838199" y="508000"/>
            <a:ext cx="10515600" cy="1325563"/>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dk1"/>
              </a:buClr>
              <a:buSzPts val="3600"/>
              <a:buFont typeface="Calibri"/>
              <a:buNone/>
            </a:pPr>
            <a:r>
              <a:rPr lang="pt-BR" sz="3600">
                <a:solidFill>
                  <a:srgbClr val="434343"/>
                </a:solidFill>
              </a:rPr>
              <a:t>Clique no menu correspondente ao registro que deseja editar: “Compromissos”, “Viagens”, “Presentes e hospitalidades”.</a:t>
            </a:r>
            <a:endParaRPr>
              <a:solidFill>
                <a:srgbClr val="434343"/>
              </a:solidFill>
            </a:endParaRPr>
          </a:p>
        </p:txBody>
      </p:sp>
      <p:pic>
        <p:nvPicPr>
          <p:cNvPr id="693" name="Google Shape;693;p73"/>
          <p:cNvPicPr preferRelativeResize="0"/>
          <p:nvPr>
            <p:ph idx="1" type="body"/>
          </p:nvPr>
        </p:nvPicPr>
        <p:blipFill rotWithShape="1">
          <a:blip r:embed="rId3">
            <a:alphaModFix/>
          </a:blip>
          <a:srcRect b="0" l="0" r="0" t="0"/>
          <a:stretch/>
        </p:blipFill>
        <p:spPr>
          <a:xfrm>
            <a:off x="151404" y="2804984"/>
            <a:ext cx="11889191" cy="2282906"/>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sp>
        <p:nvSpPr>
          <p:cNvPr id="698" name="Google Shape;698;p74"/>
          <p:cNvSpPr/>
          <p:nvPr/>
        </p:nvSpPr>
        <p:spPr>
          <a:xfrm>
            <a:off x="9032434" y="4291734"/>
            <a:ext cx="3159566" cy="284404"/>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dk1"/>
              </a:solidFill>
              <a:latin typeface="Calibri"/>
              <a:ea typeface="Calibri"/>
              <a:cs typeface="Calibri"/>
              <a:sym typeface="Calibri"/>
            </a:endParaRPr>
          </a:p>
        </p:txBody>
      </p:sp>
      <p:sp>
        <p:nvSpPr>
          <p:cNvPr id="699" name="Google Shape;699;p74"/>
          <p:cNvSpPr/>
          <p:nvPr/>
        </p:nvSpPr>
        <p:spPr>
          <a:xfrm>
            <a:off x="1" y="6571225"/>
            <a:ext cx="5341411" cy="286774"/>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700" name="Google Shape;700;p74"/>
          <p:cNvSpPr/>
          <p:nvPr/>
        </p:nvSpPr>
        <p:spPr>
          <a:xfrm rot="-5400000">
            <a:off x="4654712" y="6171300"/>
            <a:ext cx="1044282" cy="329117"/>
          </a:xfrm>
          <a:prstGeom prst="parallelogram">
            <a:avLst>
              <a:gd fmla="val 84008" name="adj"/>
            </a:avLst>
          </a:prstGeom>
          <a:gradFill>
            <a:gsLst>
              <a:gs pos="0">
                <a:srgbClr val="B28600"/>
              </a:gs>
              <a:gs pos="100000">
                <a:srgbClr val="B2860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701" name="Google Shape;701;p74"/>
          <p:cNvSpPr/>
          <p:nvPr/>
        </p:nvSpPr>
        <p:spPr>
          <a:xfrm flipH="1">
            <a:off x="5012294" y="5813716"/>
            <a:ext cx="1784475" cy="283880"/>
          </a:xfrm>
          <a:prstGeom prst="parallelogram">
            <a:avLst>
              <a:gd fmla="val 118955" name="adj"/>
            </a:avLst>
          </a:prstGeom>
          <a:solidFill>
            <a:schemeClr val="accent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702" name="Google Shape;702;p74"/>
          <p:cNvSpPr/>
          <p:nvPr/>
        </p:nvSpPr>
        <p:spPr>
          <a:xfrm rot="-5400000">
            <a:off x="6112082" y="5410894"/>
            <a:ext cx="1044282" cy="329117"/>
          </a:xfrm>
          <a:prstGeom prst="parallelogram">
            <a:avLst>
              <a:gd fmla="val 84008" name="adj"/>
            </a:avLst>
          </a:prstGeom>
          <a:gradFill>
            <a:gsLst>
              <a:gs pos="0">
                <a:srgbClr val="737373"/>
              </a:gs>
              <a:gs pos="100000">
                <a:srgbClr val="737373"/>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703" name="Google Shape;703;p74"/>
          <p:cNvSpPr/>
          <p:nvPr/>
        </p:nvSpPr>
        <p:spPr>
          <a:xfrm flipH="1">
            <a:off x="6469665" y="5052987"/>
            <a:ext cx="1784475" cy="283880"/>
          </a:xfrm>
          <a:prstGeom prst="parallelogram">
            <a:avLst>
              <a:gd fmla="val 118955" name="adj"/>
            </a:avLst>
          </a:prstGeom>
          <a:solidFill>
            <a:schemeClr val="accen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704" name="Google Shape;704;p74"/>
          <p:cNvSpPr/>
          <p:nvPr/>
        </p:nvSpPr>
        <p:spPr>
          <a:xfrm rot="-5400000">
            <a:off x="7566909" y="4650167"/>
            <a:ext cx="1044282" cy="329117"/>
          </a:xfrm>
          <a:prstGeom prst="parallelogram">
            <a:avLst>
              <a:gd fmla="val 84008" name="adj"/>
            </a:avLst>
          </a:prstGeom>
          <a:gradFill>
            <a:gsLst>
              <a:gs pos="0">
                <a:srgbClr val="B85410"/>
              </a:gs>
              <a:gs pos="100000">
                <a:srgbClr val="B85410"/>
              </a:gs>
            </a:gsLst>
            <a:lin ang="108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700">
              <a:solidFill>
                <a:schemeClr val="dk1"/>
              </a:solidFill>
              <a:latin typeface="Calibri"/>
              <a:ea typeface="Calibri"/>
              <a:cs typeface="Calibri"/>
              <a:sym typeface="Calibri"/>
            </a:endParaRPr>
          </a:p>
        </p:txBody>
      </p:sp>
      <p:sp>
        <p:nvSpPr>
          <p:cNvPr id="705" name="Google Shape;705;p74"/>
          <p:cNvSpPr/>
          <p:nvPr/>
        </p:nvSpPr>
        <p:spPr>
          <a:xfrm flipH="1">
            <a:off x="7924492" y="4292258"/>
            <a:ext cx="1784475" cy="283880"/>
          </a:xfrm>
          <a:prstGeom prst="parallelogram">
            <a:avLst>
              <a:gd fmla="val 118955"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700">
              <a:solidFill>
                <a:schemeClr val="lt1"/>
              </a:solidFill>
              <a:latin typeface="Calibri"/>
              <a:ea typeface="Calibri"/>
              <a:cs typeface="Calibri"/>
              <a:sym typeface="Calibri"/>
            </a:endParaRPr>
          </a:p>
        </p:txBody>
      </p:sp>
      <p:sp>
        <p:nvSpPr>
          <p:cNvPr id="706" name="Google Shape;706;p74"/>
          <p:cNvSpPr/>
          <p:nvPr/>
        </p:nvSpPr>
        <p:spPr>
          <a:xfrm flipH="1">
            <a:off x="5694663" y="5368857"/>
            <a:ext cx="374037" cy="380405"/>
          </a:xfrm>
          <a:custGeom>
            <a:rect b="b" l="l" r="r" t="t"/>
            <a:pathLst>
              <a:path extrusionOk="0" h="3227814" w="3242753">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7" name="Google Shape;707;p74"/>
          <p:cNvSpPr/>
          <p:nvPr/>
        </p:nvSpPr>
        <p:spPr>
          <a:xfrm>
            <a:off x="3534356" y="6112571"/>
            <a:ext cx="329117" cy="333742"/>
          </a:xfrm>
          <a:custGeom>
            <a:rect b="b" l="l" r="r" t="t"/>
            <a:pathLst>
              <a:path extrusionOk="0" h="3230531" w="3240000">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8" name="Google Shape;708;p74"/>
          <p:cNvSpPr/>
          <p:nvPr/>
        </p:nvSpPr>
        <p:spPr>
          <a:xfrm rot="2700000">
            <a:off x="7162012" y="4543701"/>
            <a:ext cx="247511" cy="436314"/>
          </a:xfrm>
          <a:custGeom>
            <a:rect b="b" l="l" r="r" t="t"/>
            <a:pathLst>
              <a:path extrusionOk="0" h="4001999" w="2232248">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9" name="Google Shape;709;p74"/>
          <p:cNvSpPr/>
          <p:nvPr/>
        </p:nvSpPr>
        <p:spPr>
          <a:xfrm>
            <a:off x="9708437" y="3895725"/>
            <a:ext cx="479885" cy="454399"/>
          </a:xfrm>
          <a:custGeom>
            <a:rect b="b" l="l" r="r" t="t"/>
            <a:pathLst>
              <a:path extrusionOk="0" h="2940925" w="321074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0" name="Google Shape;710;p74"/>
          <p:cNvSpPr txBox="1"/>
          <p:nvPr/>
        </p:nvSpPr>
        <p:spPr>
          <a:xfrm>
            <a:off x="838200" y="895591"/>
            <a:ext cx="10515600" cy="13257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4400"/>
              <a:buFont typeface="Calibri"/>
              <a:buNone/>
            </a:pPr>
            <a:r>
              <a:rPr lang="pt-BR" sz="4400">
                <a:solidFill>
                  <a:srgbClr val="434343"/>
                </a:solidFill>
                <a:latin typeface="Calibri"/>
                <a:ea typeface="Calibri"/>
                <a:cs typeface="Calibri"/>
                <a:sym typeface="Calibri"/>
              </a:rPr>
              <a:t>Edição de compromisso</a:t>
            </a:r>
            <a:endParaRPr sz="4400">
              <a:solidFill>
                <a:srgbClr val="434343"/>
              </a:solidFill>
              <a:latin typeface="Calibri"/>
              <a:ea typeface="Calibri"/>
              <a:cs typeface="Calibri"/>
              <a:sym typeface="Calibri"/>
            </a:endParaRPr>
          </a:p>
        </p:txBody>
      </p:sp>
      <p:sp>
        <p:nvSpPr>
          <p:cNvPr id="711" name="Google Shape;711;p74"/>
          <p:cNvSpPr txBox="1"/>
          <p:nvPr/>
        </p:nvSpPr>
        <p:spPr>
          <a:xfrm>
            <a:off x="810900" y="1949266"/>
            <a:ext cx="10515600" cy="1707284"/>
          </a:xfrm>
          <a:prstGeom prst="rect">
            <a:avLst/>
          </a:prstGeom>
          <a:noFill/>
          <a:ln>
            <a:noFill/>
          </a:ln>
        </p:spPr>
        <p:txBody>
          <a:bodyPr anchorCtr="0" anchor="t" bIns="45700" lIns="91425" spcFirstLastPara="1" rIns="91425" wrap="square" tIns="45700">
            <a:noAutofit/>
          </a:bodyPr>
          <a:lstStyle/>
          <a:p>
            <a:pPr indent="-228600" lvl="0" marL="228600" marR="0" rtl="0" algn="just">
              <a:lnSpc>
                <a:spcPct val="90000"/>
              </a:lnSpc>
              <a:spcBef>
                <a:spcPts val="0"/>
              </a:spcBef>
              <a:spcAft>
                <a:spcPts val="0"/>
              </a:spcAft>
              <a:buClr>
                <a:srgbClr val="434343"/>
              </a:buClr>
              <a:buSzPts val="2800"/>
              <a:buFont typeface="Arial"/>
              <a:buChar char="•"/>
            </a:pPr>
            <a:r>
              <a:rPr lang="pt-BR" sz="2800">
                <a:solidFill>
                  <a:srgbClr val="434343"/>
                </a:solidFill>
                <a:latin typeface="Calibri"/>
                <a:ea typeface="Calibri"/>
                <a:cs typeface="Calibri"/>
                <a:sym typeface="Calibri"/>
              </a:rPr>
              <a:t>O compromisso deverá ser alterado de “reunião” para “audiência”, caso seja identificado alguma alteração na lista de participantes (inclusão de agente privado) </a:t>
            </a:r>
            <a:r>
              <a:rPr lang="pt-BR" sz="2800">
                <a:solidFill>
                  <a:srgbClr val="434343"/>
                </a:solidFill>
                <a:latin typeface="Calibri"/>
                <a:ea typeface="Calibri"/>
                <a:cs typeface="Calibri"/>
                <a:sym typeface="Calibri"/>
              </a:rPr>
              <a:t>com representação privada de interesses.</a:t>
            </a:r>
            <a:endParaRPr sz="1800">
              <a:solidFill>
                <a:srgbClr val="434343"/>
              </a:solidFill>
              <a:latin typeface="Calibri"/>
              <a:ea typeface="Calibri"/>
              <a:cs typeface="Calibri"/>
              <a:sym typeface="Calibri"/>
            </a:endParaRPr>
          </a:p>
          <a:p>
            <a:pPr indent="0" lvl="0" marL="0" marR="0" rtl="0" algn="just">
              <a:lnSpc>
                <a:spcPct val="90000"/>
              </a:lnSpc>
              <a:spcBef>
                <a:spcPts val="0"/>
              </a:spcBef>
              <a:spcAft>
                <a:spcPts val="0"/>
              </a:spcAft>
              <a:buNone/>
            </a:pPr>
            <a:r>
              <a:t/>
            </a:r>
            <a:endParaRPr sz="2800">
              <a:solidFill>
                <a:srgbClr val="434343"/>
              </a:solidFill>
              <a:latin typeface="Calibri"/>
              <a:ea typeface="Calibri"/>
              <a:cs typeface="Calibri"/>
              <a:sym typeface="Calibri"/>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just">
              <a:lnSpc>
                <a:spcPct val="90000"/>
              </a:lnSpc>
              <a:spcBef>
                <a:spcPts val="0"/>
              </a:spcBef>
              <a:spcAft>
                <a:spcPts val="0"/>
              </a:spcAft>
              <a:buClr>
                <a:schemeClr val="dk1"/>
              </a:buClr>
              <a:buSzPts val="3600"/>
              <a:buFont typeface="Calibri"/>
              <a:buNone/>
            </a:pPr>
            <a:r>
              <a:rPr lang="pt-BR" sz="3600">
                <a:solidFill>
                  <a:srgbClr val="434343"/>
                </a:solidFill>
              </a:rPr>
              <a:t>Clique no botão “Editar”, “Despublicar” ou “Excluir” no canto direito da linha, conforme a necessidade.</a:t>
            </a:r>
            <a:endParaRPr sz="3600">
              <a:solidFill>
                <a:srgbClr val="434343"/>
              </a:solidFill>
            </a:endParaRPr>
          </a:p>
        </p:txBody>
      </p:sp>
      <p:pic>
        <p:nvPicPr>
          <p:cNvPr id="717" name="Google Shape;717;p75"/>
          <p:cNvPicPr preferRelativeResize="0"/>
          <p:nvPr>
            <p:ph idx="1" type="body"/>
          </p:nvPr>
        </p:nvPicPr>
        <p:blipFill rotWithShape="1">
          <a:blip r:embed="rId3">
            <a:alphaModFix/>
          </a:blip>
          <a:srcRect b="0" l="0" r="0" t="0"/>
          <a:stretch/>
        </p:blipFill>
        <p:spPr>
          <a:xfrm>
            <a:off x="1735597" y="2167237"/>
            <a:ext cx="8720806" cy="4351338"/>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7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Se quiser despublicar ou excluir, basta confirmar.</a:t>
            </a:r>
            <a:endParaRPr>
              <a:solidFill>
                <a:srgbClr val="434343"/>
              </a:solidFill>
            </a:endParaRPr>
          </a:p>
        </p:txBody>
      </p:sp>
      <p:pic>
        <p:nvPicPr>
          <p:cNvPr id="723" name="Google Shape;723;p76"/>
          <p:cNvPicPr preferRelativeResize="0"/>
          <p:nvPr>
            <p:ph idx="1" type="body"/>
          </p:nvPr>
        </p:nvPicPr>
        <p:blipFill rotWithShape="1">
          <a:blip r:embed="rId3">
            <a:alphaModFix/>
          </a:blip>
          <a:srcRect b="0" l="0" r="0" t="0"/>
          <a:stretch/>
        </p:blipFill>
        <p:spPr>
          <a:xfrm>
            <a:off x="1636253" y="1952282"/>
            <a:ext cx="8919494" cy="4351338"/>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77"/>
          <p:cNvSpPr txBox="1"/>
          <p:nvPr>
            <p:ph type="title"/>
          </p:nvPr>
        </p:nvSpPr>
        <p:spPr>
          <a:xfrm>
            <a:off x="838200" y="587547"/>
            <a:ext cx="10515600" cy="1325563"/>
          </a:xfrm>
          <a:prstGeom prst="rect">
            <a:avLst/>
          </a:prstGeom>
          <a:noFill/>
          <a:ln>
            <a:noFill/>
          </a:ln>
        </p:spPr>
        <p:txBody>
          <a:bodyPr anchorCtr="0" anchor="ctr" bIns="45700" lIns="91425" spcFirstLastPara="1" rIns="91425" wrap="square" tIns="45700">
            <a:noAutofit/>
          </a:bodyPr>
          <a:lstStyle/>
          <a:p>
            <a:pPr indent="0" lvl="0" marL="0" rtl="0" algn="just">
              <a:lnSpc>
                <a:spcPct val="90000"/>
              </a:lnSpc>
              <a:spcBef>
                <a:spcPts val="0"/>
              </a:spcBef>
              <a:spcAft>
                <a:spcPts val="0"/>
              </a:spcAft>
              <a:buClr>
                <a:schemeClr val="dk1"/>
              </a:buClr>
              <a:buSzPts val="3200"/>
              <a:buFont typeface="Calibri"/>
              <a:buNone/>
            </a:pPr>
            <a:r>
              <a:rPr lang="pt-BR" sz="3200">
                <a:solidFill>
                  <a:srgbClr val="434343"/>
                </a:solidFill>
              </a:rPr>
              <a:t>Se quiser editar, faça as alterações que deseja no formulário, Clique em “Agendar e publicar”, se for um rascunho ou “Atualizar publicação” caso já tenha sido publicado.</a:t>
            </a:r>
            <a:endParaRPr>
              <a:solidFill>
                <a:srgbClr val="434343"/>
              </a:solidFill>
            </a:endParaRPr>
          </a:p>
        </p:txBody>
      </p:sp>
      <p:pic>
        <p:nvPicPr>
          <p:cNvPr id="729" name="Google Shape;729;p77"/>
          <p:cNvPicPr preferRelativeResize="0"/>
          <p:nvPr>
            <p:ph idx="1" type="body"/>
          </p:nvPr>
        </p:nvPicPr>
        <p:blipFill rotWithShape="1">
          <a:blip r:embed="rId3">
            <a:alphaModFix/>
          </a:blip>
          <a:srcRect b="0" l="0" r="0" t="0"/>
          <a:stretch/>
        </p:blipFill>
        <p:spPr>
          <a:xfrm>
            <a:off x="2851954" y="2336371"/>
            <a:ext cx="6488092" cy="4351338"/>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73000"/>
          </a:blip>
          <a:stretch>
            <a:fillRect/>
          </a:stretch>
        </a:blipFill>
      </p:bgPr>
    </p:bg>
    <p:spTree>
      <p:nvGrpSpPr>
        <p:cNvPr id="733" name="Shape 733"/>
        <p:cNvGrpSpPr/>
        <p:nvPr/>
      </p:nvGrpSpPr>
      <p:grpSpPr>
        <a:xfrm>
          <a:off x="0" y="0"/>
          <a:ext cx="0" cy="0"/>
          <a:chOff x="0" y="0"/>
          <a:chExt cx="0" cy="0"/>
        </a:xfrm>
      </p:grpSpPr>
      <p:sp>
        <p:nvSpPr>
          <p:cNvPr id="734" name="Google Shape;734;g1550992f67d_0_0"/>
          <p:cNvSpPr/>
          <p:nvPr/>
        </p:nvSpPr>
        <p:spPr>
          <a:xfrm>
            <a:off x="114153" y="141514"/>
            <a:ext cx="11930700" cy="6575100"/>
          </a:xfrm>
          <a:prstGeom prst="rect">
            <a:avLst/>
          </a:prstGeom>
          <a:solidFill>
            <a:schemeClr val="accent3">
              <a:alpha val="6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5" name="Google Shape;735;g1550992f67d_0_0"/>
          <p:cNvSpPr txBox="1"/>
          <p:nvPr>
            <p:ph type="title"/>
          </p:nvPr>
        </p:nvSpPr>
        <p:spPr>
          <a:xfrm>
            <a:off x="2002824" y="2338386"/>
            <a:ext cx="8153400" cy="21813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pt-BR" sz="6000">
                <a:solidFill>
                  <a:srgbClr val="FFFFFF"/>
                </a:solidFill>
              </a:rPr>
              <a:t>DÚVIDAS</a:t>
            </a:r>
            <a:endParaRPr sz="60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Como cadastrar um Assistente Técnico (AT)?</a:t>
            </a:r>
            <a:endParaRPr sz="3600">
              <a:solidFill>
                <a:srgbClr val="434343"/>
              </a:solidFill>
            </a:endParaRPr>
          </a:p>
        </p:txBody>
      </p:sp>
      <p:pic>
        <p:nvPicPr>
          <p:cNvPr id="163" name="Google Shape;163;p8"/>
          <p:cNvPicPr preferRelativeResize="0"/>
          <p:nvPr/>
        </p:nvPicPr>
        <p:blipFill rotWithShape="1">
          <a:blip r:embed="rId3">
            <a:alphaModFix/>
          </a:blip>
          <a:srcRect b="0" l="0" r="0" t="0"/>
          <a:stretch/>
        </p:blipFill>
        <p:spPr>
          <a:xfrm>
            <a:off x="809625" y="1945439"/>
            <a:ext cx="10515600" cy="38438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pt-BR" sz="3600">
                <a:solidFill>
                  <a:srgbClr val="434343"/>
                </a:solidFill>
              </a:rPr>
              <a:t>Clique no botão “Adicionar Assistente Técnico”.</a:t>
            </a:r>
            <a:endParaRPr sz="3600">
              <a:solidFill>
                <a:srgbClr val="434343"/>
              </a:solidFill>
            </a:endParaRPr>
          </a:p>
        </p:txBody>
      </p:sp>
      <p:pic>
        <p:nvPicPr>
          <p:cNvPr id="169" name="Google Shape;169;p9"/>
          <p:cNvPicPr preferRelativeResize="0"/>
          <p:nvPr/>
        </p:nvPicPr>
        <p:blipFill rotWithShape="1">
          <a:blip r:embed="rId3">
            <a:alphaModFix/>
          </a:blip>
          <a:srcRect b="0" l="0" r="0" t="0"/>
          <a:stretch/>
        </p:blipFill>
        <p:spPr>
          <a:xfrm>
            <a:off x="1119963" y="1574901"/>
            <a:ext cx="9952075" cy="4694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Escritório">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2022-09-02T12:42:41Z</dcterms:created>
  <dc:creator>Deric Venício Sousa do Carmo</dc:creator>
</cp:coreProperties>
</file>