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9" r:id="rId3"/>
    <p:sldId id="290" r:id="rId4"/>
    <p:sldId id="291" r:id="rId5"/>
    <p:sldId id="292" r:id="rId6"/>
    <p:sldId id="312" r:id="rId7"/>
    <p:sldId id="313" r:id="rId8"/>
    <p:sldId id="314" r:id="rId9"/>
    <p:sldId id="315" r:id="rId10"/>
    <p:sldId id="293" r:id="rId11"/>
    <p:sldId id="294" r:id="rId12"/>
    <p:sldId id="272" r:id="rId13"/>
    <p:sldId id="295" r:id="rId14"/>
    <p:sldId id="273" r:id="rId15"/>
    <p:sldId id="296" r:id="rId16"/>
    <p:sldId id="274" r:id="rId17"/>
    <p:sldId id="297" r:id="rId18"/>
    <p:sldId id="298" r:id="rId19"/>
    <p:sldId id="299" r:id="rId20"/>
    <p:sldId id="300" r:id="rId21"/>
    <p:sldId id="276" r:id="rId22"/>
    <p:sldId id="301" r:id="rId23"/>
    <p:sldId id="304" r:id="rId24"/>
    <p:sldId id="277" r:id="rId25"/>
    <p:sldId id="302" r:id="rId26"/>
    <p:sldId id="260" r:id="rId27"/>
    <p:sldId id="303" r:id="rId28"/>
    <p:sldId id="261" r:id="rId29"/>
    <p:sldId id="262" r:id="rId30"/>
    <p:sldId id="263" r:id="rId31"/>
    <p:sldId id="264" r:id="rId32"/>
    <p:sldId id="278" r:id="rId33"/>
    <p:sldId id="270" r:id="rId34"/>
    <p:sldId id="265" r:id="rId35"/>
    <p:sldId id="266" r:id="rId36"/>
    <p:sldId id="267" r:id="rId37"/>
    <p:sldId id="305" r:id="rId38"/>
    <p:sldId id="306" r:id="rId39"/>
    <p:sldId id="307" r:id="rId40"/>
    <p:sldId id="308" r:id="rId41"/>
    <p:sldId id="309" r:id="rId42"/>
    <p:sldId id="310" r:id="rId43"/>
    <p:sldId id="311" r:id="rId4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627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3032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169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2279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17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039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36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4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727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477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7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056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0EDBA-18FA-4028-B593-01CDA8CF06D7}" type="datetimeFigureOut">
              <a:rPr lang="pt-BR" smtClean="0"/>
              <a:t>12/09/2022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05726-141A-4DC3-AEF2-E7D012C2B2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570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cesso.gov.br/" TargetMode="External"/><Relationship Id="rId2" Type="http://schemas.openxmlformats.org/officeDocument/2006/relationships/hyperlink" Target="https://eagendas.cgu.gov.br/" TargetMode="Externa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xmlns="" id="{0A6F8A46-5F6B-48AE-8625-31018BB0E955}"/>
              </a:ext>
            </a:extLst>
          </p:cNvPr>
          <p:cNvSpPr/>
          <p:nvPr/>
        </p:nvSpPr>
        <p:spPr>
          <a:xfrm rot="5400000">
            <a:off x="1428749" y="-1428749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xmlns="" id="{9FDF17FB-2099-49CD-B357-A59D8F83C5CE}"/>
              </a:ext>
            </a:extLst>
          </p:cNvPr>
          <p:cNvSpPr/>
          <p:nvPr/>
        </p:nvSpPr>
        <p:spPr>
          <a:xfrm rot="16200000">
            <a:off x="6562724" y="1228725"/>
            <a:ext cx="4200525" cy="7058026"/>
          </a:xfrm>
          <a:prstGeom prst="rtTriangl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80802" y="269875"/>
            <a:ext cx="3821084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</a:rPr>
              <a:t>CONHECENDO O SISTEMA </a:t>
            </a:r>
          </a:p>
          <a:p>
            <a:r>
              <a:rPr lang="pt-BR" sz="4800" b="1" dirty="0" smtClean="0">
                <a:solidFill>
                  <a:schemeClr val="bg1"/>
                </a:solidFill>
              </a:rPr>
              <a:t>E-AGENDAS</a:t>
            </a:r>
            <a:endParaRPr lang="pt-BR" sz="4800" b="1" dirty="0">
              <a:solidFill>
                <a:schemeClr val="bg1"/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9416464" y="4674332"/>
            <a:ext cx="2775536" cy="16568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1600" b="1" dirty="0" smtClean="0">
                <a:solidFill>
                  <a:schemeClr val="bg1"/>
                </a:solidFill>
              </a:rPr>
              <a:t>PERFIL:</a:t>
            </a:r>
          </a:p>
          <a:p>
            <a:r>
              <a:rPr lang="pt-BR" sz="1600" b="1" dirty="0" smtClean="0">
                <a:solidFill>
                  <a:schemeClr val="bg1"/>
                </a:solidFill>
              </a:rPr>
              <a:t>- ADMINISTRADORES INSTITUCIONAIS</a:t>
            </a:r>
          </a:p>
          <a:p>
            <a:endParaRPr lang="pt-BR" sz="1600" b="1" dirty="0"/>
          </a:p>
        </p:txBody>
      </p:sp>
      <p:pic>
        <p:nvPicPr>
          <p:cNvPr id="11" name="Imagem 10" descr="A Mettzer é a plataforma para você fazer seus trabalhos da Unila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718" y="5824321"/>
            <a:ext cx="4128188" cy="1013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13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1339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296931" y="2219849"/>
            <a:ext cx="6579350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Cadastramento do cargo efetivo</a:t>
            </a:r>
          </a:p>
        </p:txBody>
      </p:sp>
    </p:spTree>
    <p:extLst>
      <p:ext uri="{BB962C8B-B14F-4D97-AF65-F5344CB8AC3E}">
        <p14:creationId xmlns:p14="http://schemas.microsoft.com/office/powerpoint/2010/main" val="2213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dirty="0"/>
              <a:t>Clique no menu “</a:t>
            </a:r>
            <a:r>
              <a:rPr lang="pt-BR" sz="4000" dirty="0" smtClean="0"/>
              <a:t>Administração”, depois </a:t>
            </a:r>
            <a:r>
              <a:rPr lang="pt-BR" sz="4000" dirty="0"/>
              <a:t>clique no </a:t>
            </a:r>
            <a:r>
              <a:rPr lang="pt-BR" sz="4000" dirty="0" err="1"/>
              <a:t>submenu</a:t>
            </a:r>
            <a:r>
              <a:rPr lang="pt-BR" sz="4000" dirty="0"/>
              <a:t> “Cargos efetivos”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grpSp>
        <p:nvGrpSpPr>
          <p:cNvPr id="4" name="Agrupar 9">
            <a:extLst>
              <a:ext uri="{FF2B5EF4-FFF2-40B4-BE49-F238E27FC236}">
                <a16:creationId xmlns="" xmlns:a16="http://schemas.microsoft.com/office/drawing/2014/main" id="{52E122A4-F7C9-1BE3-40DE-1E9E2E1BEDD5}"/>
              </a:ext>
            </a:extLst>
          </p:cNvPr>
          <p:cNvGrpSpPr/>
          <p:nvPr/>
        </p:nvGrpSpPr>
        <p:grpSpPr>
          <a:xfrm>
            <a:off x="1601206" y="1690688"/>
            <a:ext cx="8989588" cy="4727451"/>
            <a:chOff x="1306532" y="2967325"/>
            <a:chExt cx="10252363" cy="5274172"/>
          </a:xfrm>
        </p:grpSpPr>
        <p:pic>
          <p:nvPicPr>
            <p:cNvPr id="5" name="Imagem 6" descr="Interface gráfica do usuário, Texto, Aplicativo, Email&#10;&#10;Descrição gerada automaticamente">
              <a:extLst>
                <a:ext uri="{FF2B5EF4-FFF2-40B4-BE49-F238E27FC236}">
                  <a16:creationId xmlns="" xmlns:a16="http://schemas.microsoft.com/office/drawing/2014/main" id="{7164C609-7184-CB14-E004-238530F44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6532" y="2967325"/>
              <a:ext cx="10252363" cy="5274172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81E6C436-6497-970E-4B42-FF77D8B3E8E9}"/>
                </a:ext>
              </a:extLst>
            </p:cNvPr>
            <p:cNvSpPr/>
            <p:nvPr/>
          </p:nvSpPr>
          <p:spPr>
            <a:xfrm>
              <a:off x="9285514" y="3992335"/>
              <a:ext cx="1537606" cy="3810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4533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Entre as opções listadas, ativar os cargos efetivos da estrutura de seu </a:t>
            </a:r>
            <a:r>
              <a:rPr lang="pt-BR" sz="3600" dirty="0" smtClean="0"/>
              <a:t>órgão/entidade</a:t>
            </a:r>
            <a:endParaRPr lang="pt-BR" sz="3600" dirty="0"/>
          </a:p>
        </p:txBody>
      </p:sp>
      <p:pic>
        <p:nvPicPr>
          <p:cNvPr id="6" name="Imagem 2">
            <a:extLst>
              <a:ext uri="{FF2B5EF4-FFF2-40B4-BE49-F238E27FC236}">
                <a16:creationId xmlns="" xmlns:a16="http://schemas.microsoft.com/office/drawing/2014/main" id="{33CFCEDC-CD37-4277-9E8A-0F4843D44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998" y="1822186"/>
            <a:ext cx="7702004" cy="469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Para que o Administrador ative um cargo efetivo, basta pesquisar o nome do cargo e clicar em “Inativo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grpSp>
        <p:nvGrpSpPr>
          <p:cNvPr id="4" name="Grupo 3"/>
          <p:cNvGrpSpPr/>
          <p:nvPr/>
        </p:nvGrpSpPr>
        <p:grpSpPr>
          <a:xfrm>
            <a:off x="2184280" y="1762896"/>
            <a:ext cx="7823439" cy="4979773"/>
            <a:chOff x="1831307" y="991362"/>
            <a:chExt cx="9295255" cy="5866638"/>
          </a:xfrm>
        </p:grpSpPr>
        <p:sp>
          <p:nvSpPr>
            <p:cNvPr id="5" name="Retângulo 4">
              <a:extLst>
                <a:ext uri="{FF2B5EF4-FFF2-40B4-BE49-F238E27FC236}">
                  <a16:creationId xmlns="" xmlns:a16="http://schemas.microsoft.com/office/drawing/2014/main" id="{BE50E802-2075-0E3A-392A-A55D74765408}"/>
                </a:ext>
              </a:extLst>
            </p:cNvPr>
            <p:cNvSpPr/>
            <p:nvPr/>
          </p:nvSpPr>
          <p:spPr>
            <a:xfrm>
              <a:off x="3054433" y="2532410"/>
              <a:ext cx="2119250" cy="2372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6" name="Agrupar 15">
              <a:extLst>
                <a:ext uri="{FF2B5EF4-FFF2-40B4-BE49-F238E27FC236}">
                  <a16:creationId xmlns="" xmlns:a16="http://schemas.microsoft.com/office/drawing/2014/main" id="{1C111499-E2DD-4A08-A33E-AC0009A8DDA2}"/>
                </a:ext>
              </a:extLst>
            </p:cNvPr>
            <p:cNvGrpSpPr/>
            <p:nvPr/>
          </p:nvGrpSpPr>
          <p:grpSpPr>
            <a:xfrm>
              <a:off x="1831307" y="991362"/>
              <a:ext cx="8460890" cy="5866638"/>
              <a:chOff x="1841540" y="854839"/>
              <a:chExt cx="8460890" cy="5866638"/>
            </a:xfrm>
          </p:grpSpPr>
          <p:grpSp>
            <p:nvGrpSpPr>
              <p:cNvPr id="11" name="Agrupar 12">
                <a:extLst>
                  <a:ext uri="{FF2B5EF4-FFF2-40B4-BE49-F238E27FC236}">
                    <a16:creationId xmlns="" xmlns:a16="http://schemas.microsoft.com/office/drawing/2014/main" id="{D44E2166-41E8-470B-BD62-AD3FA2C32681}"/>
                  </a:ext>
                </a:extLst>
              </p:cNvPr>
              <p:cNvGrpSpPr/>
              <p:nvPr/>
            </p:nvGrpSpPr>
            <p:grpSpPr>
              <a:xfrm>
                <a:off x="1841540" y="854839"/>
                <a:ext cx="8460890" cy="5866638"/>
                <a:chOff x="1668040" y="371703"/>
                <a:chExt cx="8805933" cy="6283211"/>
              </a:xfrm>
            </p:grpSpPr>
            <p:pic>
              <p:nvPicPr>
                <p:cNvPr id="13" name="Imagem 12" descr="Interface gráfica do usuário, Texto, Aplicativo, Email&#10;&#10;Descrição gerada automaticamente">
                  <a:extLst>
                    <a:ext uri="{FF2B5EF4-FFF2-40B4-BE49-F238E27FC236}">
                      <a16:creationId xmlns="" xmlns:a16="http://schemas.microsoft.com/office/drawing/2014/main" id="{0356E262-BDC0-429E-992B-259B7DB14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8040" y="371703"/>
                  <a:ext cx="8595690" cy="3877205"/>
                </a:xfrm>
                <a:prstGeom prst="rect">
                  <a:avLst/>
                </a:prstGeom>
              </p:spPr>
            </p:pic>
            <p:pic>
              <p:nvPicPr>
                <p:cNvPr id="14" name="Imagem 13" descr="Interface gráfica do usuário, Texto, Aplicativo, Email&#10;&#10;Descrição gerada automaticamente">
                  <a:extLst>
                    <a:ext uri="{FF2B5EF4-FFF2-40B4-BE49-F238E27FC236}">
                      <a16:creationId xmlns="" xmlns:a16="http://schemas.microsoft.com/office/drawing/2014/main" id="{75F02159-C696-4657-BBB6-77C6BAF03E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39331" y="4248908"/>
                  <a:ext cx="8734642" cy="2406006"/>
                </a:xfrm>
                <a:prstGeom prst="rect">
                  <a:avLst/>
                </a:prstGeom>
              </p:spPr>
            </p:pic>
          </p:grpSp>
          <p:sp>
            <p:nvSpPr>
              <p:cNvPr id="12" name="Retângulo 11">
                <a:extLst>
                  <a:ext uri="{FF2B5EF4-FFF2-40B4-BE49-F238E27FC236}">
                    <a16:creationId xmlns="" xmlns:a16="http://schemas.microsoft.com/office/drawing/2014/main" id="{5A6A83D6-A2F0-E917-BAA0-71D4C8A929FE}"/>
                  </a:ext>
                </a:extLst>
              </p:cNvPr>
              <p:cNvSpPr/>
              <p:nvPr/>
            </p:nvSpPr>
            <p:spPr>
              <a:xfrm>
                <a:off x="8286426" y="1737385"/>
                <a:ext cx="1292678" cy="2857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446EAB6D-4661-D024-C455-8769860E192A}"/>
                </a:ext>
              </a:extLst>
            </p:cNvPr>
            <p:cNvSpPr/>
            <p:nvPr/>
          </p:nvSpPr>
          <p:spPr>
            <a:xfrm>
              <a:off x="5685994" y="1767893"/>
              <a:ext cx="1085108" cy="27808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1E8F0620-06D0-B922-83C6-5EA86B4C9CCC}"/>
                </a:ext>
              </a:extLst>
            </p:cNvPr>
            <p:cNvSpPr/>
            <p:nvPr/>
          </p:nvSpPr>
          <p:spPr>
            <a:xfrm>
              <a:off x="2757397" y="2546366"/>
              <a:ext cx="1034091" cy="23726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: para a Direita 16">
              <a:extLst>
                <a:ext uri="{FF2B5EF4-FFF2-40B4-BE49-F238E27FC236}">
                  <a16:creationId xmlns="" xmlns:a16="http://schemas.microsoft.com/office/drawing/2014/main" id="{73EBEF35-ADE3-CEBF-6AAF-8355BE782F2F}"/>
                </a:ext>
              </a:extLst>
            </p:cNvPr>
            <p:cNvSpPr/>
            <p:nvPr/>
          </p:nvSpPr>
          <p:spPr>
            <a:xfrm flipH="1">
              <a:off x="10400187" y="6310314"/>
              <a:ext cx="726375" cy="457200"/>
            </a:xfrm>
            <a:prstGeom prst="right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A55AA5BD-5803-4D96-BD0C-30623D56581B}"/>
                </a:ext>
              </a:extLst>
            </p:cNvPr>
            <p:cNvSpPr/>
            <p:nvPr/>
          </p:nvSpPr>
          <p:spPr>
            <a:xfrm>
              <a:off x="7729432" y="6249264"/>
              <a:ext cx="2454774" cy="513671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8662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86481" y="729992"/>
            <a:ext cx="10515600" cy="471521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Caso </a:t>
            </a:r>
            <a:r>
              <a:rPr lang="pt-BR" dirty="0"/>
              <a:t>não encontrem entre as opções listadas o cargo efetivo de seu órgão, poderão criar um cargo </a:t>
            </a:r>
            <a:r>
              <a:rPr lang="pt-BR" dirty="0" smtClean="0"/>
              <a:t>efetivo</a:t>
            </a:r>
          </a:p>
          <a:p>
            <a:endParaRPr lang="pt-BR" dirty="0"/>
          </a:p>
          <a:p>
            <a:r>
              <a:rPr lang="pt-BR" dirty="0"/>
              <a:t>Para que cadastrem o novo cargo efetivo, basta clicar em “Inserir novo cargo efetivo</a:t>
            </a:r>
            <a:r>
              <a:rPr lang="pt-BR" dirty="0" smtClean="0"/>
              <a:t>”</a:t>
            </a:r>
          </a:p>
          <a:p>
            <a:endParaRPr lang="pt-BR" dirty="0"/>
          </a:p>
          <a:p>
            <a:r>
              <a:rPr lang="pt-BR" dirty="0"/>
              <a:t>Na tela de cadastro, informar o cargo efetivo e ativar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1" y="6176963"/>
            <a:ext cx="12191999" cy="286776"/>
            <a:chOff x="1" y="6571224"/>
            <a:chExt cx="12191999" cy="286776"/>
          </a:xfrm>
        </p:grpSpPr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xmlns="" id="{187DD319-1251-483D-A953-17653BB86C4A}"/>
                </a:ext>
              </a:extLst>
            </p:cNvPr>
            <p:cNvSpPr/>
            <p:nvPr/>
          </p:nvSpPr>
          <p:spPr>
            <a:xfrm>
              <a:off x="9032434" y="6573596"/>
              <a:ext cx="3159566" cy="28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직사각형 4">
              <a:extLst>
                <a:ext uri="{FF2B5EF4-FFF2-40B4-BE49-F238E27FC236}">
                  <a16:creationId xmlns:a16="http://schemas.microsoft.com/office/drawing/2014/main" xmlns="" id="{A3FC4FCC-5004-4DE8-BD2F-6B7EB7A88940}"/>
                </a:ext>
              </a:extLst>
            </p:cNvPr>
            <p:cNvSpPr/>
            <p:nvPr/>
          </p:nvSpPr>
          <p:spPr>
            <a:xfrm>
              <a:off x="1" y="6571225"/>
              <a:ext cx="5341411" cy="286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평행 사변형 32">
              <a:extLst>
                <a:ext uri="{FF2B5EF4-FFF2-40B4-BE49-F238E27FC236}">
                  <a16:creationId xmlns:a16="http://schemas.microsoft.com/office/drawing/2014/main" xmlns="" id="{61A73886-AA7B-4BCA-84C1-CD7169ED61E7}"/>
                </a:ext>
              </a:extLst>
            </p:cNvPr>
            <p:cNvSpPr/>
            <p:nvPr/>
          </p:nvSpPr>
          <p:spPr>
            <a:xfrm flipH="1">
              <a:off x="4994250" y="6571224"/>
              <a:ext cx="1784475" cy="286775"/>
            </a:xfrm>
            <a:prstGeom prst="parallelogram">
              <a:avLst>
                <a:gd name="adj" fmla="val 11895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평행 사변형 34">
              <a:extLst>
                <a:ext uri="{FF2B5EF4-FFF2-40B4-BE49-F238E27FC236}">
                  <a16:creationId xmlns:a16="http://schemas.microsoft.com/office/drawing/2014/main" xmlns="" id="{02A222F2-8DF7-46BB-9734-AB55D195CC01}"/>
                </a:ext>
              </a:extLst>
            </p:cNvPr>
            <p:cNvSpPr/>
            <p:nvPr/>
          </p:nvSpPr>
          <p:spPr>
            <a:xfrm flipH="1">
              <a:off x="6431565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평행 사변형 36">
              <a:extLst>
                <a:ext uri="{FF2B5EF4-FFF2-40B4-BE49-F238E27FC236}">
                  <a16:creationId xmlns:a16="http://schemas.microsoft.com/office/drawing/2014/main" xmlns="" id="{626707D8-E59E-4B38-ABE9-81EFE9BC2E17}"/>
                </a:ext>
              </a:extLst>
            </p:cNvPr>
            <p:cNvSpPr/>
            <p:nvPr/>
          </p:nvSpPr>
          <p:spPr>
            <a:xfrm flipH="1">
              <a:off x="7594113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058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1339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428737" y="1750498"/>
            <a:ext cx="6579350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Cadastramento do </a:t>
            </a:r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código do cargo ou função de confiança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/>
              <a:t>Clique no menu “</a:t>
            </a:r>
            <a:r>
              <a:rPr lang="pt-BR" sz="3600" dirty="0" smtClean="0"/>
              <a:t>Administração”, entre </a:t>
            </a:r>
            <a:r>
              <a:rPr lang="pt-BR" sz="3600" dirty="0"/>
              <a:t>as opções listadas, ativar os códigos da estrutura de seu </a:t>
            </a:r>
            <a:r>
              <a:rPr lang="pt-BR" sz="3600" dirty="0" smtClean="0"/>
              <a:t>órgão/entidade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6395" y="3901560"/>
            <a:ext cx="10515600" cy="4351338"/>
          </a:xfrm>
        </p:spPr>
        <p:txBody>
          <a:bodyPr/>
          <a:lstStyle/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540476" y="1690688"/>
            <a:ext cx="9111007" cy="4814992"/>
            <a:chOff x="835725" y="1050349"/>
            <a:chExt cx="10252363" cy="5274172"/>
          </a:xfrm>
        </p:grpSpPr>
        <p:pic>
          <p:nvPicPr>
            <p:cNvPr id="5" name="Imagem 6" descr="Interface gráfica do usuário, Texto, Aplicativo, Email&#10;&#10;Descrição gerada automaticamente">
              <a:extLst>
                <a:ext uri="{FF2B5EF4-FFF2-40B4-BE49-F238E27FC236}">
                  <a16:creationId xmlns="" xmlns:a16="http://schemas.microsoft.com/office/drawing/2014/main" id="{F5836241-BF36-59DC-4BF5-6E9846799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5725" y="1050349"/>
              <a:ext cx="10252363" cy="5274172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DD343C1A-45D5-B1EE-E5E1-CF1830B8E57C}"/>
                </a:ext>
              </a:extLst>
            </p:cNvPr>
            <p:cNvSpPr/>
            <p:nvPr/>
          </p:nvSpPr>
          <p:spPr>
            <a:xfrm>
              <a:off x="5674424" y="2103313"/>
              <a:ext cx="1163782" cy="3048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E5E660E-31DE-CF56-14D6-ABBE772C48A0}"/>
                </a:ext>
              </a:extLst>
            </p:cNvPr>
            <p:cNvSpPr/>
            <p:nvPr/>
          </p:nvSpPr>
          <p:spPr>
            <a:xfrm>
              <a:off x="5674424" y="2920731"/>
              <a:ext cx="2479963" cy="2909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BB6EAA44-C868-0AB9-D216-007ED238E089}"/>
                </a:ext>
              </a:extLst>
            </p:cNvPr>
            <p:cNvSpPr/>
            <p:nvPr/>
          </p:nvSpPr>
          <p:spPr>
            <a:xfrm>
              <a:off x="8869135" y="2129788"/>
              <a:ext cx="1292678" cy="285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1975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Escolher entre as opções apresentadas quais códigos </a:t>
            </a:r>
            <a:r>
              <a:rPr lang="pt-BR" sz="3600" dirty="0" smtClean="0"/>
              <a:t>ativar</a:t>
            </a:r>
            <a:endParaRPr lang="pt-BR" sz="3600" dirty="0"/>
          </a:p>
        </p:txBody>
      </p:sp>
      <p:grpSp>
        <p:nvGrpSpPr>
          <p:cNvPr id="4" name="Grupo 3"/>
          <p:cNvGrpSpPr/>
          <p:nvPr/>
        </p:nvGrpSpPr>
        <p:grpSpPr>
          <a:xfrm>
            <a:off x="1718882" y="1690688"/>
            <a:ext cx="8754235" cy="4810667"/>
            <a:chOff x="1565561" y="980533"/>
            <a:chExt cx="10030728" cy="5635011"/>
          </a:xfrm>
        </p:grpSpPr>
        <p:pic>
          <p:nvPicPr>
            <p:cNvPr id="5" name="Imagem 2" descr="Interface gráfica do usuário, Texto, Aplicativo, Email&#10;&#10;Descrição gerada automaticamente">
              <a:extLst>
                <a:ext uri="{FF2B5EF4-FFF2-40B4-BE49-F238E27FC236}">
                  <a16:creationId xmlns="" xmlns:a16="http://schemas.microsoft.com/office/drawing/2014/main" id="{51F981B7-C3FA-8627-9241-AB38EC14B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5561" y="980533"/>
              <a:ext cx="9324109" cy="5609557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DD343C1A-45D5-B1EE-E5E1-CF1830B8E57C}"/>
                </a:ext>
              </a:extLst>
            </p:cNvPr>
            <p:cNvSpPr/>
            <p:nvPr/>
          </p:nvSpPr>
          <p:spPr>
            <a:xfrm>
              <a:off x="6026726" y="2001979"/>
              <a:ext cx="1163782" cy="3048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CE5E660E-31DE-CF56-14D6-ABBE772C48A0}"/>
                </a:ext>
              </a:extLst>
            </p:cNvPr>
            <p:cNvSpPr/>
            <p:nvPr/>
          </p:nvSpPr>
          <p:spPr>
            <a:xfrm>
              <a:off x="1773380" y="4662051"/>
              <a:ext cx="9116290" cy="1953493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F69786AF-EDBE-855C-2D35-4EA35C1A8864}"/>
                </a:ext>
              </a:extLst>
            </p:cNvPr>
            <p:cNvSpPr/>
            <p:nvPr/>
          </p:nvSpPr>
          <p:spPr>
            <a:xfrm>
              <a:off x="2978726" y="2874815"/>
              <a:ext cx="2867891" cy="2909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: para a Direita 6">
              <a:extLst>
                <a:ext uri="{FF2B5EF4-FFF2-40B4-BE49-F238E27FC236}">
                  <a16:creationId xmlns="" xmlns:a16="http://schemas.microsoft.com/office/drawing/2014/main" id="{307955FA-D6EC-07FC-4D31-2F850C8E9916}"/>
                </a:ext>
              </a:extLst>
            </p:cNvPr>
            <p:cNvSpPr/>
            <p:nvPr/>
          </p:nvSpPr>
          <p:spPr>
            <a:xfrm flipH="1">
              <a:off x="10543343" y="5241485"/>
              <a:ext cx="1052946" cy="457200"/>
            </a:xfrm>
            <a:prstGeom prst="right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FE14EADC-2214-C55E-8664-A9A99E42251C}"/>
                </a:ext>
              </a:extLst>
            </p:cNvPr>
            <p:cNvSpPr/>
            <p:nvPr/>
          </p:nvSpPr>
          <p:spPr>
            <a:xfrm>
              <a:off x="8945335" y="2005692"/>
              <a:ext cx="1292678" cy="285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91954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2297" y="705278"/>
            <a:ext cx="10515600" cy="4674029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C</a:t>
            </a:r>
            <a:r>
              <a:rPr lang="pt-BR" dirty="0" smtClean="0"/>
              <a:t>aso </a:t>
            </a:r>
            <a:r>
              <a:rPr lang="pt-BR" dirty="0"/>
              <a:t>não encontrem entre as opções listadas o “código do cargo ou função de confiança” de seu órgão, pode cadastrar;</a:t>
            </a:r>
          </a:p>
          <a:p>
            <a:endParaRPr lang="pt-BR" dirty="0" smtClean="0"/>
          </a:p>
          <a:p>
            <a:r>
              <a:rPr lang="pt-BR" dirty="0"/>
              <a:t>Para cadastrar um novo código, clicar em “inserir novo código do cargo ou função”;</a:t>
            </a:r>
          </a:p>
          <a:p>
            <a:endParaRPr lang="pt-BR" dirty="0"/>
          </a:p>
          <a:p>
            <a:r>
              <a:rPr lang="pt-BR" dirty="0"/>
              <a:t>Na tela de cadastro, informar “código do cargo ou função”, “descrição” e “equivalência”. Exemplos de descrição: FCE - Função Comissionada Executiva - Dec. 10.829/21 ou CNE – Cargo de Natureza Especial;</a:t>
            </a:r>
          </a:p>
          <a:p>
            <a:endParaRPr lang="pt-BR" dirty="0"/>
          </a:p>
          <a:p>
            <a:r>
              <a:rPr lang="pt-BR" dirty="0"/>
              <a:t>Ativar.</a:t>
            </a:r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1" y="6176963"/>
            <a:ext cx="12191999" cy="286776"/>
            <a:chOff x="1" y="6571224"/>
            <a:chExt cx="12191999" cy="28677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187DD319-1251-483D-A953-17653BB86C4A}"/>
                </a:ext>
              </a:extLst>
            </p:cNvPr>
            <p:cNvSpPr/>
            <p:nvPr/>
          </p:nvSpPr>
          <p:spPr>
            <a:xfrm>
              <a:off x="9032434" y="6573596"/>
              <a:ext cx="3159566" cy="28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xmlns="" id="{A3FC4FCC-5004-4DE8-BD2F-6B7EB7A88940}"/>
                </a:ext>
              </a:extLst>
            </p:cNvPr>
            <p:cNvSpPr/>
            <p:nvPr/>
          </p:nvSpPr>
          <p:spPr>
            <a:xfrm>
              <a:off x="1" y="6571225"/>
              <a:ext cx="5341411" cy="286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평행 사변형 32">
              <a:extLst>
                <a:ext uri="{FF2B5EF4-FFF2-40B4-BE49-F238E27FC236}">
                  <a16:creationId xmlns:a16="http://schemas.microsoft.com/office/drawing/2014/main" xmlns="" id="{61A73886-AA7B-4BCA-84C1-CD7169ED61E7}"/>
                </a:ext>
              </a:extLst>
            </p:cNvPr>
            <p:cNvSpPr/>
            <p:nvPr/>
          </p:nvSpPr>
          <p:spPr>
            <a:xfrm flipH="1">
              <a:off x="4994250" y="6571224"/>
              <a:ext cx="1784475" cy="286775"/>
            </a:xfrm>
            <a:prstGeom prst="parallelogram">
              <a:avLst>
                <a:gd name="adj" fmla="val 11895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평행 사변형 34">
              <a:extLst>
                <a:ext uri="{FF2B5EF4-FFF2-40B4-BE49-F238E27FC236}">
                  <a16:creationId xmlns:a16="http://schemas.microsoft.com/office/drawing/2014/main" xmlns="" id="{02A222F2-8DF7-46BB-9734-AB55D195CC01}"/>
                </a:ext>
              </a:extLst>
            </p:cNvPr>
            <p:cNvSpPr/>
            <p:nvPr/>
          </p:nvSpPr>
          <p:spPr>
            <a:xfrm flipH="1">
              <a:off x="6431565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평행 사변형 36">
              <a:extLst>
                <a:ext uri="{FF2B5EF4-FFF2-40B4-BE49-F238E27FC236}">
                  <a16:creationId xmlns:a16="http://schemas.microsoft.com/office/drawing/2014/main" xmlns="" id="{626707D8-E59E-4B38-ABE9-81EFE9BC2E17}"/>
                </a:ext>
              </a:extLst>
            </p:cNvPr>
            <p:cNvSpPr/>
            <p:nvPr/>
          </p:nvSpPr>
          <p:spPr>
            <a:xfrm flipH="1">
              <a:off x="7594113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4374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1339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428736" y="1692833"/>
            <a:ext cx="6579350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Cadastramento do </a:t>
            </a:r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nome do cargo ou função de confiança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-1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354595" y="2218509"/>
            <a:ext cx="6579350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Acesso ao sistema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Clicar no menu “</a:t>
            </a:r>
            <a:r>
              <a:rPr lang="pt-BR" sz="3600" dirty="0" smtClean="0"/>
              <a:t>Administração”, depois </a:t>
            </a:r>
            <a:r>
              <a:rPr lang="pt-BR" sz="3600" dirty="0"/>
              <a:t>clicar </a:t>
            </a:r>
            <a:r>
              <a:rPr lang="pt-BR" sz="3600" dirty="0" err="1"/>
              <a:t>submenu</a:t>
            </a:r>
            <a:r>
              <a:rPr lang="pt-BR" sz="3600" dirty="0"/>
              <a:t> “Nome do cargo ou função de confiança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pic>
        <p:nvPicPr>
          <p:cNvPr id="4" name="Imagem 6" descr="Interface gráfica do usuário, Texto, Aplicativo, Email&#10;&#10;Descrição gerada automaticamente">
            <a:extLst>
              <a:ext uri="{FF2B5EF4-FFF2-40B4-BE49-F238E27FC236}">
                <a16:creationId xmlns="" xmlns:a16="http://schemas.microsoft.com/office/drawing/2014/main" id="{9CE89AB0-B299-A4B1-5C8F-E1D45A841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28" y="1756964"/>
            <a:ext cx="9134544" cy="46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8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Em seguida clicar em “inserir novo cargo em comissão e funções de confiança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grpSp>
        <p:nvGrpSpPr>
          <p:cNvPr id="5" name="Grupo 4"/>
          <p:cNvGrpSpPr/>
          <p:nvPr/>
        </p:nvGrpSpPr>
        <p:grpSpPr>
          <a:xfrm>
            <a:off x="1330036" y="1690688"/>
            <a:ext cx="9531927" cy="4343509"/>
            <a:chOff x="1553936" y="1522956"/>
            <a:chExt cx="9531927" cy="4343509"/>
          </a:xfrm>
        </p:grpSpPr>
        <p:pic>
          <p:nvPicPr>
            <p:cNvPr id="6" name="Imagem 2" descr="Interface gráfica do usuário, Texto, Aplicativo, Email&#10;&#10;Descrição gerada automaticamente">
              <a:extLst>
                <a:ext uri="{FF2B5EF4-FFF2-40B4-BE49-F238E27FC236}">
                  <a16:creationId xmlns="" xmlns:a16="http://schemas.microsoft.com/office/drawing/2014/main" id="{43502561-A14B-4648-9158-341F3341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3936" y="1522956"/>
              <a:ext cx="9531927" cy="4343509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9D01BC41-9797-C403-BFB4-B20F692F0628}"/>
                </a:ext>
              </a:extLst>
            </p:cNvPr>
            <p:cNvSpPr/>
            <p:nvPr/>
          </p:nvSpPr>
          <p:spPr>
            <a:xfrm>
              <a:off x="6190011" y="2519051"/>
              <a:ext cx="1163782" cy="3048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41CAD569-8EC8-5F00-4C21-939BA2E01082}"/>
                </a:ext>
              </a:extLst>
            </p:cNvPr>
            <p:cNvSpPr/>
            <p:nvPr/>
          </p:nvSpPr>
          <p:spPr>
            <a:xfrm>
              <a:off x="2951511" y="3391887"/>
              <a:ext cx="3602676" cy="2909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: para a Direita 13">
              <a:extLst>
                <a:ext uri="{FF2B5EF4-FFF2-40B4-BE49-F238E27FC236}">
                  <a16:creationId xmlns="" xmlns:a16="http://schemas.microsoft.com/office/drawing/2014/main" id="{AD206D2A-7110-2115-0DE6-FE81066CB113}"/>
                </a:ext>
              </a:extLst>
            </p:cNvPr>
            <p:cNvSpPr/>
            <p:nvPr/>
          </p:nvSpPr>
          <p:spPr>
            <a:xfrm>
              <a:off x="6520825" y="4003235"/>
              <a:ext cx="1124196" cy="443593"/>
            </a:xfrm>
            <a:prstGeom prst="right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81A810B4-346C-A5B6-8667-E2589F49841D}"/>
                </a:ext>
              </a:extLst>
            </p:cNvPr>
            <p:cNvSpPr/>
            <p:nvPr/>
          </p:nvSpPr>
          <p:spPr>
            <a:xfrm>
              <a:off x="9149442" y="2536371"/>
              <a:ext cx="1292678" cy="285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51412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dirty="0"/>
              <a:t>Na tela de cadastro, escolher uma “atividade” entre as opções apresentadas e, depois, inserir o nome do cargo ou função e clicar em “Ativar</a:t>
            </a:r>
            <a:r>
              <a:rPr lang="pt-BR" sz="3200" dirty="0" smtClean="0"/>
              <a:t>”</a:t>
            </a:r>
            <a:endParaRPr lang="pt-BR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1330036" y="1959561"/>
            <a:ext cx="9531927" cy="4343509"/>
            <a:chOff x="1553936" y="1522956"/>
            <a:chExt cx="9531927" cy="4343509"/>
          </a:xfrm>
        </p:grpSpPr>
        <p:pic>
          <p:nvPicPr>
            <p:cNvPr id="5" name="Imagem 2" descr="Interface gráfica do usuário, Texto, Aplicativo, Email&#10;&#10;Descrição gerada automaticamente">
              <a:extLst>
                <a:ext uri="{FF2B5EF4-FFF2-40B4-BE49-F238E27FC236}">
                  <a16:creationId xmlns="" xmlns:a16="http://schemas.microsoft.com/office/drawing/2014/main" id="{43502561-A14B-4648-9158-341F33418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53936" y="1522956"/>
              <a:ext cx="9531927" cy="4343509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="" xmlns:a16="http://schemas.microsoft.com/office/drawing/2014/main" id="{9D01BC41-9797-C403-BFB4-B20F692F0628}"/>
                </a:ext>
              </a:extLst>
            </p:cNvPr>
            <p:cNvSpPr/>
            <p:nvPr/>
          </p:nvSpPr>
          <p:spPr>
            <a:xfrm>
              <a:off x="6190011" y="2519051"/>
              <a:ext cx="1163782" cy="3048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41CAD569-8EC8-5F00-4C21-939BA2E01082}"/>
                </a:ext>
              </a:extLst>
            </p:cNvPr>
            <p:cNvSpPr/>
            <p:nvPr/>
          </p:nvSpPr>
          <p:spPr>
            <a:xfrm>
              <a:off x="2951511" y="3391887"/>
              <a:ext cx="3602676" cy="2909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Seta: para a Direita 13">
              <a:extLst>
                <a:ext uri="{FF2B5EF4-FFF2-40B4-BE49-F238E27FC236}">
                  <a16:creationId xmlns="" xmlns:a16="http://schemas.microsoft.com/office/drawing/2014/main" id="{AD206D2A-7110-2115-0DE6-FE81066CB113}"/>
                </a:ext>
              </a:extLst>
            </p:cNvPr>
            <p:cNvSpPr/>
            <p:nvPr/>
          </p:nvSpPr>
          <p:spPr>
            <a:xfrm>
              <a:off x="6520825" y="4003235"/>
              <a:ext cx="1124196" cy="443593"/>
            </a:xfrm>
            <a:prstGeom prst="right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Retângulo 8">
              <a:extLst>
                <a:ext uri="{FF2B5EF4-FFF2-40B4-BE49-F238E27FC236}">
                  <a16:creationId xmlns="" xmlns:a16="http://schemas.microsoft.com/office/drawing/2014/main" id="{81A810B4-346C-A5B6-8667-E2589F49841D}"/>
                </a:ext>
              </a:extLst>
            </p:cNvPr>
            <p:cNvSpPr/>
            <p:nvPr/>
          </p:nvSpPr>
          <p:spPr>
            <a:xfrm>
              <a:off x="9149442" y="2536371"/>
              <a:ext cx="1292678" cy="285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2624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2421483" y="1112109"/>
            <a:ext cx="7332557" cy="4689572"/>
            <a:chOff x="1295399" y="871425"/>
            <a:chExt cx="9274628" cy="5704612"/>
          </a:xfrm>
        </p:grpSpPr>
        <p:pic>
          <p:nvPicPr>
            <p:cNvPr id="6" name="Imagem 6" descr="Interface gráfica do usuário, Texto, Aplicativo, Email&#10;&#10;Descrição gerada automaticamente">
              <a:extLst>
                <a:ext uri="{FF2B5EF4-FFF2-40B4-BE49-F238E27FC236}">
                  <a16:creationId xmlns="" xmlns:a16="http://schemas.microsoft.com/office/drawing/2014/main" id="{9FF9F42D-C29B-087A-1EBE-8D406C81B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5399" y="871425"/>
              <a:ext cx="9274628" cy="5704612"/>
            </a:xfrm>
            <a:prstGeom prst="rect">
              <a:avLst/>
            </a:prstGeom>
          </p:spPr>
        </p:pic>
        <p:sp>
          <p:nvSpPr>
            <p:cNvPr id="7" name="Retângulo 6">
              <a:extLst>
                <a:ext uri="{FF2B5EF4-FFF2-40B4-BE49-F238E27FC236}">
                  <a16:creationId xmlns="" xmlns:a16="http://schemas.microsoft.com/office/drawing/2014/main" id="{9D01BC41-9797-C403-BFB4-B20F692F0628}"/>
                </a:ext>
              </a:extLst>
            </p:cNvPr>
            <p:cNvSpPr/>
            <p:nvPr/>
          </p:nvSpPr>
          <p:spPr>
            <a:xfrm>
              <a:off x="5740975" y="1825087"/>
              <a:ext cx="1163782" cy="304802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="" xmlns:a16="http://schemas.microsoft.com/office/drawing/2014/main" id="{41CAD569-8EC8-5F00-4C21-939BA2E01082}"/>
                </a:ext>
              </a:extLst>
            </p:cNvPr>
            <p:cNvSpPr/>
            <p:nvPr/>
          </p:nvSpPr>
          <p:spPr>
            <a:xfrm>
              <a:off x="2638547" y="2779566"/>
              <a:ext cx="3602676" cy="29094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Seta: para a Direita 8">
              <a:extLst>
                <a:ext uri="{FF2B5EF4-FFF2-40B4-BE49-F238E27FC236}">
                  <a16:creationId xmlns="" xmlns:a16="http://schemas.microsoft.com/office/drawing/2014/main" id="{9C2FCD34-8134-2F3A-CC68-F4876802661A}"/>
                </a:ext>
              </a:extLst>
            </p:cNvPr>
            <p:cNvSpPr/>
            <p:nvPr/>
          </p:nvSpPr>
          <p:spPr>
            <a:xfrm flipH="1">
              <a:off x="3916664" y="5622484"/>
              <a:ext cx="1066554" cy="416379"/>
            </a:xfrm>
            <a:prstGeom prst="rightArrow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="" xmlns:a16="http://schemas.microsoft.com/office/drawing/2014/main" id="{E819F10E-0DC2-F5DE-717C-81F01B9CC86E}"/>
                </a:ext>
              </a:extLst>
            </p:cNvPr>
            <p:cNvSpPr/>
            <p:nvPr/>
          </p:nvSpPr>
          <p:spPr>
            <a:xfrm>
              <a:off x="1481939" y="4791444"/>
              <a:ext cx="1163782" cy="22316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="" xmlns:a16="http://schemas.microsoft.com/office/drawing/2014/main" id="{E00CE312-0B53-E329-D94A-B6FF5DE62B41}"/>
                </a:ext>
              </a:extLst>
            </p:cNvPr>
            <p:cNvSpPr/>
            <p:nvPr/>
          </p:nvSpPr>
          <p:spPr>
            <a:xfrm>
              <a:off x="1481938" y="5390158"/>
              <a:ext cx="1163782" cy="236767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="" xmlns:a16="http://schemas.microsoft.com/office/drawing/2014/main" id="{6DB66EA4-6330-C107-E756-BFA54A0636E2}"/>
                </a:ext>
              </a:extLst>
            </p:cNvPr>
            <p:cNvSpPr/>
            <p:nvPr/>
          </p:nvSpPr>
          <p:spPr>
            <a:xfrm>
              <a:off x="8686799" y="1842407"/>
              <a:ext cx="1292678" cy="285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02464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21971"/>
            <a:ext cx="10515600" cy="4351338"/>
          </a:xfrm>
        </p:spPr>
        <p:txBody>
          <a:bodyPr/>
          <a:lstStyle/>
          <a:p>
            <a:r>
              <a:rPr lang="pt-BR" dirty="0"/>
              <a:t>Após esses procedimentos, estarão cadastrados, cargo efetivo, código de cargo em comissão ou função de confiança e nome do cargo ou função de confiança. Finalizado o cadastramento da estrutura de cargos e funções do órgão/entidade, será possível fazer o cadastro dos agentes públicos obrigados a publicar agenda de compromissos e, assim, começar a utilizar o Sistema e-Agendas.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" y="6176963"/>
            <a:ext cx="12191999" cy="286776"/>
            <a:chOff x="1" y="6571224"/>
            <a:chExt cx="12191999" cy="28677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187DD319-1251-483D-A953-17653BB86C4A}"/>
                </a:ext>
              </a:extLst>
            </p:cNvPr>
            <p:cNvSpPr/>
            <p:nvPr/>
          </p:nvSpPr>
          <p:spPr>
            <a:xfrm>
              <a:off x="9032434" y="6573596"/>
              <a:ext cx="3159566" cy="28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xmlns="" id="{A3FC4FCC-5004-4DE8-BD2F-6B7EB7A88940}"/>
                </a:ext>
              </a:extLst>
            </p:cNvPr>
            <p:cNvSpPr/>
            <p:nvPr/>
          </p:nvSpPr>
          <p:spPr>
            <a:xfrm>
              <a:off x="1" y="6571225"/>
              <a:ext cx="5341411" cy="286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평행 사변형 32">
              <a:extLst>
                <a:ext uri="{FF2B5EF4-FFF2-40B4-BE49-F238E27FC236}">
                  <a16:creationId xmlns:a16="http://schemas.microsoft.com/office/drawing/2014/main" xmlns="" id="{61A73886-AA7B-4BCA-84C1-CD7169ED61E7}"/>
                </a:ext>
              </a:extLst>
            </p:cNvPr>
            <p:cNvSpPr/>
            <p:nvPr/>
          </p:nvSpPr>
          <p:spPr>
            <a:xfrm flipH="1">
              <a:off x="4994250" y="6571224"/>
              <a:ext cx="1784475" cy="286775"/>
            </a:xfrm>
            <a:prstGeom prst="parallelogram">
              <a:avLst>
                <a:gd name="adj" fmla="val 11895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평행 사변형 34">
              <a:extLst>
                <a:ext uri="{FF2B5EF4-FFF2-40B4-BE49-F238E27FC236}">
                  <a16:creationId xmlns:a16="http://schemas.microsoft.com/office/drawing/2014/main" xmlns="" id="{02A222F2-8DF7-46BB-9734-AB55D195CC01}"/>
                </a:ext>
              </a:extLst>
            </p:cNvPr>
            <p:cNvSpPr/>
            <p:nvPr/>
          </p:nvSpPr>
          <p:spPr>
            <a:xfrm flipH="1">
              <a:off x="6431565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평행 사변형 36">
              <a:extLst>
                <a:ext uri="{FF2B5EF4-FFF2-40B4-BE49-F238E27FC236}">
                  <a16:creationId xmlns:a16="http://schemas.microsoft.com/office/drawing/2014/main" xmlns="" id="{626707D8-E59E-4B38-ABE9-81EFE9BC2E17}"/>
                </a:ext>
              </a:extLst>
            </p:cNvPr>
            <p:cNvSpPr/>
            <p:nvPr/>
          </p:nvSpPr>
          <p:spPr>
            <a:xfrm flipH="1">
              <a:off x="7594113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21530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1339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296932" y="1742260"/>
            <a:ext cx="6579350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Cadastramento </a:t>
            </a:r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 </a:t>
            </a:r>
            <a:r>
              <a:rPr lang="pt-BR" sz="6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descadastramento</a:t>
            </a:r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APO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6395" y="843589"/>
            <a:ext cx="10515600" cy="4351338"/>
          </a:xfrm>
        </p:spPr>
        <p:txBody>
          <a:bodyPr/>
          <a:lstStyle/>
          <a:p>
            <a:r>
              <a:rPr lang="pt-BR" dirty="0"/>
              <a:t>O cadastramento e o </a:t>
            </a:r>
            <a:r>
              <a:rPr lang="pt-BR" dirty="0" err="1"/>
              <a:t>descadastramento</a:t>
            </a:r>
            <a:r>
              <a:rPr lang="pt-BR" dirty="0"/>
              <a:t> dos Agentes Públicos Obrigados a publicar sua agenda de compromissos públicos – </a:t>
            </a:r>
            <a:r>
              <a:rPr lang="pt-BR" dirty="0" err="1"/>
              <a:t>APOs</a:t>
            </a:r>
            <a:r>
              <a:rPr lang="pt-BR" dirty="0"/>
              <a:t> são, em geral, de responsabilidade dos Administradores Institucionais Gestores, mas podem ser realizados, também, pelos Administradores Institucionais Supervisores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87DD319-1251-483D-A953-17653BB86C4A}"/>
              </a:ext>
            </a:extLst>
          </p:cNvPr>
          <p:cNvSpPr/>
          <p:nvPr/>
        </p:nvSpPr>
        <p:spPr>
          <a:xfrm>
            <a:off x="9032434" y="4291734"/>
            <a:ext cx="3159566" cy="284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xmlns="" id="{A3FC4FCC-5004-4DE8-BD2F-6B7EB7A88940}"/>
              </a:ext>
            </a:extLst>
          </p:cNvPr>
          <p:cNvSpPr/>
          <p:nvPr/>
        </p:nvSpPr>
        <p:spPr>
          <a:xfrm>
            <a:off x="1" y="6571225"/>
            <a:ext cx="5341411" cy="286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">
            <a:extLst>
              <a:ext uri="{FF2B5EF4-FFF2-40B4-BE49-F238E27FC236}">
                <a16:creationId xmlns:a16="http://schemas.microsoft.com/office/drawing/2014/main" xmlns="" id="{F691F6DB-6E10-4BA0-9AA5-204A4DFB4118}"/>
              </a:ext>
            </a:extLst>
          </p:cNvPr>
          <p:cNvSpPr/>
          <p:nvPr/>
        </p:nvSpPr>
        <p:spPr>
          <a:xfrm rot="16200000">
            <a:off x="4654712" y="6171300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8" name="평행 사변형 32">
            <a:extLst>
              <a:ext uri="{FF2B5EF4-FFF2-40B4-BE49-F238E27FC236}">
                <a16:creationId xmlns:a16="http://schemas.microsoft.com/office/drawing/2014/main" xmlns="" id="{61A73886-AA7B-4BCA-84C1-CD7169ED61E7}"/>
              </a:ext>
            </a:extLst>
          </p:cNvPr>
          <p:cNvSpPr/>
          <p:nvPr/>
        </p:nvSpPr>
        <p:spPr>
          <a:xfrm flipH="1">
            <a:off x="5012294" y="5813716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평행 사변형 33">
            <a:extLst>
              <a:ext uri="{FF2B5EF4-FFF2-40B4-BE49-F238E27FC236}">
                <a16:creationId xmlns:a16="http://schemas.microsoft.com/office/drawing/2014/main" xmlns="" id="{BB0FEA6C-243D-4A4C-813B-4261440CF236}"/>
              </a:ext>
            </a:extLst>
          </p:cNvPr>
          <p:cNvSpPr/>
          <p:nvPr/>
        </p:nvSpPr>
        <p:spPr>
          <a:xfrm rot="16200000">
            <a:off x="6112082" y="5410894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평행 사변형 34">
            <a:extLst>
              <a:ext uri="{FF2B5EF4-FFF2-40B4-BE49-F238E27FC236}">
                <a16:creationId xmlns:a16="http://schemas.microsoft.com/office/drawing/2014/main" xmlns="" id="{02A222F2-8DF7-46BB-9734-AB55D195CC01}"/>
              </a:ext>
            </a:extLst>
          </p:cNvPr>
          <p:cNvSpPr/>
          <p:nvPr/>
        </p:nvSpPr>
        <p:spPr>
          <a:xfrm flipH="1">
            <a:off x="6469665" y="5052987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평행 사변형 35">
            <a:extLst>
              <a:ext uri="{FF2B5EF4-FFF2-40B4-BE49-F238E27FC236}">
                <a16:creationId xmlns:a16="http://schemas.microsoft.com/office/drawing/2014/main" xmlns="" id="{53BEA14A-C2B7-49D4-8065-491DC4C7C415}"/>
              </a:ext>
            </a:extLst>
          </p:cNvPr>
          <p:cNvSpPr/>
          <p:nvPr/>
        </p:nvSpPr>
        <p:spPr>
          <a:xfrm rot="16200000">
            <a:off x="7566909" y="4650167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평행 사변형 36">
            <a:extLst>
              <a:ext uri="{FF2B5EF4-FFF2-40B4-BE49-F238E27FC236}">
                <a16:creationId xmlns:a16="http://schemas.microsoft.com/office/drawing/2014/main" xmlns="" id="{626707D8-E59E-4B38-ABE9-81EFE9BC2E17}"/>
              </a:ext>
            </a:extLst>
          </p:cNvPr>
          <p:cNvSpPr/>
          <p:nvPr/>
        </p:nvSpPr>
        <p:spPr>
          <a:xfrm flipH="1">
            <a:off x="7924492" y="4292258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xmlns="" id="{0447674F-AF64-41F0-8A39-0EF67A485397}"/>
              </a:ext>
            </a:extLst>
          </p:cNvPr>
          <p:cNvSpPr/>
          <p:nvPr/>
        </p:nvSpPr>
        <p:spPr>
          <a:xfrm flipH="1">
            <a:off x="5694663" y="5368857"/>
            <a:ext cx="374037" cy="38040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BA127DB0-9F9D-482F-B4F0-30205848C361}"/>
              </a:ext>
            </a:extLst>
          </p:cNvPr>
          <p:cNvSpPr/>
          <p:nvPr/>
        </p:nvSpPr>
        <p:spPr>
          <a:xfrm>
            <a:off x="3534356" y="6112571"/>
            <a:ext cx="329117" cy="33374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6404F9EB-79CE-41BB-8CB1-066F4FBD6A39}"/>
              </a:ext>
            </a:extLst>
          </p:cNvPr>
          <p:cNvSpPr/>
          <p:nvPr/>
        </p:nvSpPr>
        <p:spPr>
          <a:xfrm rot="2700000">
            <a:off x="7162012" y="4543701"/>
            <a:ext cx="247511" cy="4363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xmlns="" id="{55BDCE99-955A-4997-B792-7FA4A294ABFF}"/>
              </a:ext>
            </a:extLst>
          </p:cNvPr>
          <p:cNvSpPr/>
          <p:nvPr/>
        </p:nvSpPr>
        <p:spPr>
          <a:xfrm>
            <a:off x="9708437" y="3895725"/>
            <a:ext cx="479885" cy="45439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450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06395" y="77909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Para cadastrar um APO, é necessário ter em mãos os seguintes dados do agente público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CPF;</a:t>
            </a:r>
          </a:p>
          <a:p>
            <a:r>
              <a:rPr lang="pt-BR" dirty="0" smtClean="0"/>
              <a:t>Nome completo;</a:t>
            </a:r>
          </a:p>
          <a:p>
            <a:r>
              <a:rPr lang="pt-BR" dirty="0" smtClean="0"/>
              <a:t>Nacionalidade;</a:t>
            </a:r>
          </a:p>
          <a:p>
            <a:r>
              <a:rPr lang="pt-BR" dirty="0" smtClean="0"/>
              <a:t>E-mail institucional;</a:t>
            </a:r>
          </a:p>
          <a:p>
            <a:r>
              <a:rPr lang="pt-BR" dirty="0" smtClean="0"/>
              <a:t>Telefone;</a:t>
            </a:r>
          </a:p>
          <a:p>
            <a:r>
              <a:rPr lang="pt-BR" dirty="0" smtClean="0"/>
              <a:t>Função </a:t>
            </a:r>
            <a:r>
              <a:rPr lang="pt-BR" dirty="0"/>
              <a:t>ou cargo </a:t>
            </a:r>
            <a:r>
              <a:rPr lang="pt-BR" dirty="0" smtClean="0"/>
              <a:t>comissionado</a:t>
            </a:r>
          </a:p>
          <a:p>
            <a:pPr marL="0" indent="0">
              <a:buNone/>
            </a:pPr>
            <a:r>
              <a:rPr lang="pt-BR" dirty="0" smtClean="0"/>
              <a:t>(nome </a:t>
            </a:r>
            <a:r>
              <a:rPr lang="pt-BR" dirty="0"/>
              <a:t>e código), se for o caso.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187DD319-1251-483D-A953-17653BB86C4A}"/>
              </a:ext>
            </a:extLst>
          </p:cNvPr>
          <p:cNvSpPr/>
          <p:nvPr/>
        </p:nvSpPr>
        <p:spPr>
          <a:xfrm>
            <a:off x="9032434" y="4291734"/>
            <a:ext cx="3159566" cy="284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직사각형 4">
            <a:extLst>
              <a:ext uri="{FF2B5EF4-FFF2-40B4-BE49-F238E27FC236}">
                <a16:creationId xmlns:a16="http://schemas.microsoft.com/office/drawing/2014/main" xmlns="" id="{A3FC4FCC-5004-4DE8-BD2F-6B7EB7A88940}"/>
              </a:ext>
            </a:extLst>
          </p:cNvPr>
          <p:cNvSpPr/>
          <p:nvPr/>
        </p:nvSpPr>
        <p:spPr>
          <a:xfrm>
            <a:off x="1" y="6571225"/>
            <a:ext cx="5341411" cy="286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">
            <a:extLst>
              <a:ext uri="{FF2B5EF4-FFF2-40B4-BE49-F238E27FC236}">
                <a16:creationId xmlns:a16="http://schemas.microsoft.com/office/drawing/2014/main" xmlns="" id="{F691F6DB-6E10-4BA0-9AA5-204A4DFB4118}"/>
              </a:ext>
            </a:extLst>
          </p:cNvPr>
          <p:cNvSpPr/>
          <p:nvPr/>
        </p:nvSpPr>
        <p:spPr>
          <a:xfrm rot="16200000">
            <a:off x="4654712" y="6171300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8" name="평행 사변형 32">
            <a:extLst>
              <a:ext uri="{FF2B5EF4-FFF2-40B4-BE49-F238E27FC236}">
                <a16:creationId xmlns:a16="http://schemas.microsoft.com/office/drawing/2014/main" xmlns="" id="{61A73886-AA7B-4BCA-84C1-CD7169ED61E7}"/>
              </a:ext>
            </a:extLst>
          </p:cNvPr>
          <p:cNvSpPr/>
          <p:nvPr/>
        </p:nvSpPr>
        <p:spPr>
          <a:xfrm flipH="1">
            <a:off x="5012294" y="5813716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평행 사변형 33">
            <a:extLst>
              <a:ext uri="{FF2B5EF4-FFF2-40B4-BE49-F238E27FC236}">
                <a16:creationId xmlns:a16="http://schemas.microsoft.com/office/drawing/2014/main" xmlns="" id="{BB0FEA6C-243D-4A4C-813B-4261440CF236}"/>
              </a:ext>
            </a:extLst>
          </p:cNvPr>
          <p:cNvSpPr/>
          <p:nvPr/>
        </p:nvSpPr>
        <p:spPr>
          <a:xfrm rot="16200000">
            <a:off x="6112082" y="5410894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0" name="평행 사변형 34">
            <a:extLst>
              <a:ext uri="{FF2B5EF4-FFF2-40B4-BE49-F238E27FC236}">
                <a16:creationId xmlns:a16="http://schemas.microsoft.com/office/drawing/2014/main" xmlns="" id="{02A222F2-8DF7-46BB-9734-AB55D195CC01}"/>
              </a:ext>
            </a:extLst>
          </p:cNvPr>
          <p:cNvSpPr/>
          <p:nvPr/>
        </p:nvSpPr>
        <p:spPr>
          <a:xfrm flipH="1">
            <a:off x="6469665" y="5052987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1" name="평행 사변형 35">
            <a:extLst>
              <a:ext uri="{FF2B5EF4-FFF2-40B4-BE49-F238E27FC236}">
                <a16:creationId xmlns:a16="http://schemas.microsoft.com/office/drawing/2014/main" xmlns="" id="{53BEA14A-C2B7-49D4-8065-491DC4C7C415}"/>
              </a:ext>
            </a:extLst>
          </p:cNvPr>
          <p:cNvSpPr/>
          <p:nvPr/>
        </p:nvSpPr>
        <p:spPr>
          <a:xfrm rot="16200000">
            <a:off x="7566909" y="4650167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2" name="평행 사변형 36">
            <a:extLst>
              <a:ext uri="{FF2B5EF4-FFF2-40B4-BE49-F238E27FC236}">
                <a16:creationId xmlns:a16="http://schemas.microsoft.com/office/drawing/2014/main" xmlns="" id="{626707D8-E59E-4B38-ABE9-81EFE9BC2E17}"/>
              </a:ext>
            </a:extLst>
          </p:cNvPr>
          <p:cNvSpPr/>
          <p:nvPr/>
        </p:nvSpPr>
        <p:spPr>
          <a:xfrm flipH="1">
            <a:off x="7924492" y="4292258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Parallelogram 15">
            <a:extLst>
              <a:ext uri="{FF2B5EF4-FFF2-40B4-BE49-F238E27FC236}">
                <a16:creationId xmlns:a16="http://schemas.microsoft.com/office/drawing/2014/main" xmlns="" id="{0447674F-AF64-41F0-8A39-0EF67A485397}"/>
              </a:ext>
            </a:extLst>
          </p:cNvPr>
          <p:cNvSpPr/>
          <p:nvPr/>
        </p:nvSpPr>
        <p:spPr>
          <a:xfrm flipH="1">
            <a:off x="5694663" y="5368857"/>
            <a:ext cx="374037" cy="38040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xmlns="" id="{BA127DB0-9F9D-482F-B4F0-30205848C361}"/>
              </a:ext>
            </a:extLst>
          </p:cNvPr>
          <p:cNvSpPr/>
          <p:nvPr/>
        </p:nvSpPr>
        <p:spPr>
          <a:xfrm>
            <a:off x="3534356" y="6112571"/>
            <a:ext cx="329117" cy="33374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xmlns="" id="{6404F9EB-79CE-41BB-8CB1-066F4FBD6A39}"/>
              </a:ext>
            </a:extLst>
          </p:cNvPr>
          <p:cNvSpPr/>
          <p:nvPr/>
        </p:nvSpPr>
        <p:spPr>
          <a:xfrm rot="2700000">
            <a:off x="7162012" y="4543701"/>
            <a:ext cx="247511" cy="4363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32">
            <a:extLst>
              <a:ext uri="{FF2B5EF4-FFF2-40B4-BE49-F238E27FC236}">
                <a16:creationId xmlns:a16="http://schemas.microsoft.com/office/drawing/2014/main" xmlns="" id="{55BDCE99-955A-4997-B792-7FA4A294ABFF}"/>
              </a:ext>
            </a:extLst>
          </p:cNvPr>
          <p:cNvSpPr/>
          <p:nvPr/>
        </p:nvSpPr>
        <p:spPr>
          <a:xfrm>
            <a:off x="9708437" y="3895725"/>
            <a:ext cx="479885" cy="45439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81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Clique no menu “Usuários” constante da tela </a:t>
            </a:r>
            <a:r>
              <a:rPr lang="pt-BR" sz="3600" dirty="0" smtClean="0"/>
              <a:t>inicial</a:t>
            </a:r>
            <a:endParaRPr lang="pt-BR" sz="36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45" y="1515763"/>
            <a:ext cx="7092509" cy="5025081"/>
          </a:xfrm>
        </p:spPr>
      </p:pic>
    </p:spTree>
    <p:extLst>
      <p:ext uri="{BB962C8B-B14F-4D97-AF65-F5344CB8AC3E}">
        <p14:creationId xmlns:p14="http://schemas.microsoft.com/office/powerpoint/2010/main" val="195905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41557"/>
            <a:ext cx="10515600" cy="1325563"/>
          </a:xfrm>
        </p:spPr>
        <p:txBody>
          <a:bodyPr>
            <a:normAutofit/>
          </a:bodyPr>
          <a:lstStyle/>
          <a:p>
            <a:r>
              <a:rPr lang="pt-BR" sz="3600" dirty="0"/>
              <a:t>Depois clique no </a:t>
            </a:r>
            <a:r>
              <a:rPr lang="pt-BR" sz="3600" dirty="0" err="1"/>
              <a:t>submenu</a:t>
            </a:r>
            <a:r>
              <a:rPr lang="pt-BR" sz="3600" dirty="0"/>
              <a:t> “Agente Público Obrigado”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48" y="1567119"/>
            <a:ext cx="6683303" cy="5137065"/>
          </a:xfrm>
        </p:spPr>
      </p:pic>
    </p:spTree>
    <p:extLst>
      <p:ext uri="{BB962C8B-B14F-4D97-AF65-F5344CB8AC3E}">
        <p14:creationId xmlns:p14="http://schemas.microsoft.com/office/powerpoint/2010/main" val="27073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7DD319-1251-483D-A953-17653BB86C4A}"/>
              </a:ext>
            </a:extLst>
          </p:cNvPr>
          <p:cNvSpPr/>
          <p:nvPr/>
        </p:nvSpPr>
        <p:spPr>
          <a:xfrm>
            <a:off x="9032434" y="4291734"/>
            <a:ext cx="3159566" cy="284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직사각형 4">
            <a:extLst>
              <a:ext uri="{FF2B5EF4-FFF2-40B4-BE49-F238E27FC236}">
                <a16:creationId xmlns:a16="http://schemas.microsoft.com/office/drawing/2014/main" xmlns="" id="{A3FC4FCC-5004-4DE8-BD2F-6B7EB7A88940}"/>
              </a:ext>
            </a:extLst>
          </p:cNvPr>
          <p:cNvSpPr/>
          <p:nvPr/>
        </p:nvSpPr>
        <p:spPr>
          <a:xfrm>
            <a:off x="1" y="6571225"/>
            <a:ext cx="5341411" cy="286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:a16="http://schemas.microsoft.com/office/drawing/2014/main" xmlns="" id="{F691F6DB-6E10-4BA0-9AA5-204A4DFB4118}"/>
              </a:ext>
            </a:extLst>
          </p:cNvPr>
          <p:cNvSpPr/>
          <p:nvPr/>
        </p:nvSpPr>
        <p:spPr>
          <a:xfrm rot="16200000">
            <a:off x="4654712" y="6171300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:a16="http://schemas.microsoft.com/office/drawing/2014/main" xmlns="" id="{61A73886-AA7B-4BCA-84C1-CD7169ED61E7}"/>
              </a:ext>
            </a:extLst>
          </p:cNvPr>
          <p:cNvSpPr/>
          <p:nvPr/>
        </p:nvSpPr>
        <p:spPr>
          <a:xfrm flipH="1">
            <a:off x="5012294" y="5813716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:a16="http://schemas.microsoft.com/office/drawing/2014/main" xmlns="" id="{BB0FEA6C-243D-4A4C-813B-4261440CF236}"/>
              </a:ext>
            </a:extLst>
          </p:cNvPr>
          <p:cNvSpPr/>
          <p:nvPr/>
        </p:nvSpPr>
        <p:spPr>
          <a:xfrm rot="16200000">
            <a:off x="6112082" y="5410894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:a16="http://schemas.microsoft.com/office/drawing/2014/main" xmlns="" id="{02A222F2-8DF7-46BB-9734-AB55D195CC01}"/>
              </a:ext>
            </a:extLst>
          </p:cNvPr>
          <p:cNvSpPr/>
          <p:nvPr/>
        </p:nvSpPr>
        <p:spPr>
          <a:xfrm flipH="1">
            <a:off x="6469665" y="5052987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:a16="http://schemas.microsoft.com/office/drawing/2014/main" xmlns="" id="{53BEA14A-C2B7-49D4-8065-491DC4C7C415}"/>
              </a:ext>
            </a:extLst>
          </p:cNvPr>
          <p:cNvSpPr/>
          <p:nvPr/>
        </p:nvSpPr>
        <p:spPr>
          <a:xfrm rot="16200000">
            <a:off x="7566909" y="4650167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:a16="http://schemas.microsoft.com/office/drawing/2014/main" xmlns="" id="{626707D8-E59E-4B38-ABE9-81EFE9BC2E17}"/>
              </a:ext>
            </a:extLst>
          </p:cNvPr>
          <p:cNvSpPr/>
          <p:nvPr/>
        </p:nvSpPr>
        <p:spPr>
          <a:xfrm flipH="1">
            <a:off x="7924492" y="4292258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:a16="http://schemas.microsoft.com/office/drawing/2014/main" xmlns="" id="{0447674F-AF64-41F0-8A39-0EF67A485397}"/>
              </a:ext>
            </a:extLst>
          </p:cNvPr>
          <p:cNvSpPr/>
          <p:nvPr/>
        </p:nvSpPr>
        <p:spPr>
          <a:xfrm flipH="1">
            <a:off x="5694663" y="5368857"/>
            <a:ext cx="374037" cy="38040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:a16="http://schemas.microsoft.com/office/drawing/2014/main" xmlns="" id="{BA127DB0-9F9D-482F-B4F0-30205848C361}"/>
              </a:ext>
            </a:extLst>
          </p:cNvPr>
          <p:cNvSpPr/>
          <p:nvPr/>
        </p:nvSpPr>
        <p:spPr>
          <a:xfrm>
            <a:off x="3534356" y="6112571"/>
            <a:ext cx="329117" cy="33374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6404F9EB-79CE-41BB-8CB1-066F4FBD6A39}"/>
              </a:ext>
            </a:extLst>
          </p:cNvPr>
          <p:cNvSpPr/>
          <p:nvPr/>
        </p:nvSpPr>
        <p:spPr>
          <a:xfrm rot="2700000">
            <a:off x="7162012" y="4543701"/>
            <a:ext cx="247511" cy="4363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Freeform 32">
            <a:extLst>
              <a:ext uri="{FF2B5EF4-FFF2-40B4-BE49-F238E27FC236}">
                <a16:creationId xmlns:a16="http://schemas.microsoft.com/office/drawing/2014/main" xmlns="" id="{55BDCE99-955A-4997-B792-7FA4A294ABFF}"/>
              </a:ext>
            </a:extLst>
          </p:cNvPr>
          <p:cNvSpPr/>
          <p:nvPr/>
        </p:nvSpPr>
        <p:spPr>
          <a:xfrm>
            <a:off x="9708437" y="3895725"/>
            <a:ext cx="479885" cy="45439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90105" y="779095"/>
            <a:ext cx="1056844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Usuários que já têm as credenciais de acesso (</a:t>
            </a:r>
            <a:r>
              <a:rPr lang="pt-BR" dirty="0" err="1" smtClean="0"/>
              <a:t>login</a:t>
            </a:r>
            <a:r>
              <a:rPr lang="pt-BR" dirty="0" smtClean="0"/>
              <a:t> e senha) devem realizar o </a:t>
            </a:r>
            <a:r>
              <a:rPr lang="pt-BR" dirty="0" err="1" smtClean="0"/>
              <a:t>login</a:t>
            </a:r>
            <a:r>
              <a:rPr lang="pt-BR" dirty="0" smtClean="0"/>
              <a:t> no sistema através da url: </a:t>
            </a:r>
            <a:r>
              <a:rPr lang="pt-BR" dirty="0" smtClean="0">
                <a:hlinkClick r:id="rId2"/>
              </a:rPr>
              <a:t>https://eagendas.cgu.gov.br/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Brasileiros e estrangeiros que têm CPF devem acessar o sistema com as credenciais do </a:t>
            </a:r>
            <a:r>
              <a:rPr lang="pt-BR" dirty="0" err="1" smtClean="0"/>
              <a:t>login</a:t>
            </a:r>
            <a:r>
              <a:rPr lang="pt-BR" dirty="0" smtClean="0"/>
              <a:t> único do Governo Federal – Brasil Cidadão (</a:t>
            </a:r>
            <a:r>
              <a:rPr lang="pt-BR" dirty="0" smtClean="0">
                <a:hlinkClick r:id="rId3"/>
              </a:rPr>
              <a:t>http://acesso.gov.br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79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Para cadastrar um novo Agente Público Obrigado, clique em “Adicionar Agente Público Obrigado”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3" y="2141837"/>
            <a:ext cx="10856813" cy="3495524"/>
          </a:xfrm>
        </p:spPr>
      </p:pic>
    </p:spTree>
    <p:extLst>
      <p:ext uri="{BB962C8B-B14F-4D97-AF65-F5344CB8AC3E}">
        <p14:creationId xmlns:p14="http://schemas.microsoft.com/office/powerpoint/2010/main" val="28125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859" y="805485"/>
            <a:ext cx="7352282" cy="5575601"/>
          </a:xfrm>
        </p:spPr>
      </p:pic>
    </p:spTree>
    <p:extLst>
      <p:ext uri="{BB962C8B-B14F-4D97-AF65-F5344CB8AC3E}">
        <p14:creationId xmlns:p14="http://schemas.microsoft.com/office/powerpoint/2010/main" val="35342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593124"/>
            <a:ext cx="10515600" cy="5583839"/>
          </a:xfrm>
        </p:spPr>
        <p:txBody>
          <a:bodyPr/>
          <a:lstStyle/>
          <a:p>
            <a:r>
              <a:rPr lang="pt-BR" dirty="0"/>
              <a:t>Caso o agente público a ser cadastrado como Agente Público Obrigado já tenha cadastro no sistema, as demais informações sobre ele serão preenchidas </a:t>
            </a:r>
            <a:r>
              <a:rPr lang="pt-BR" dirty="0" smtClean="0"/>
              <a:t>automaticamente;</a:t>
            </a:r>
          </a:p>
          <a:p>
            <a:endParaRPr lang="pt-BR" dirty="0"/>
          </a:p>
          <a:p>
            <a:r>
              <a:rPr lang="pt-BR" b="1" dirty="0" smtClean="0"/>
              <a:t>IMPORTANTE: </a:t>
            </a:r>
            <a:r>
              <a:rPr lang="pt-BR" dirty="0" smtClean="0"/>
              <a:t>Escolha </a:t>
            </a:r>
            <a:r>
              <a:rPr lang="pt-BR" dirty="0"/>
              <a:t>o tipo de perfil desejado (Agente Público Obrigado Titular ou Eventual</a:t>
            </a:r>
            <a:r>
              <a:rPr lang="pt-BR" dirty="0" smtClean="0"/>
              <a:t>):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9" b="48348"/>
          <a:stretch/>
        </p:blipFill>
        <p:spPr>
          <a:xfrm>
            <a:off x="1023292" y="4147525"/>
            <a:ext cx="10145416" cy="9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7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</a:t>
            </a:r>
            <a:r>
              <a:rPr lang="pt-BR" dirty="0" err="1" smtClean="0"/>
              <a:t>descadastrar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Clique no menu “Usuários” constante da tela inicial. Depois clique no </a:t>
            </a:r>
            <a:r>
              <a:rPr lang="pt-BR" dirty="0" err="1"/>
              <a:t>submenu</a:t>
            </a:r>
            <a:r>
              <a:rPr lang="pt-BR" dirty="0"/>
              <a:t> “Agente Público Obrigado</a:t>
            </a:r>
            <a:r>
              <a:rPr lang="pt-BR" dirty="0" smtClean="0"/>
              <a:t>”</a:t>
            </a:r>
          </a:p>
          <a:p>
            <a:endParaRPr lang="pt-BR" dirty="0"/>
          </a:p>
          <a:p>
            <a:r>
              <a:rPr lang="pt-BR" dirty="0"/>
              <a:t>Você verá uma tabela com todos os Agentes Públicos Obrigados registrados. Para </a:t>
            </a:r>
            <a:r>
              <a:rPr lang="pt-BR" dirty="0" err="1"/>
              <a:t>descadastrar</a:t>
            </a:r>
            <a:r>
              <a:rPr lang="pt-BR" dirty="0"/>
              <a:t> algum agente público como Agente Público Obrigado, clique no botão “Editar” ao lado das informações do agente público em questão.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" y="6176963"/>
            <a:ext cx="12191999" cy="286776"/>
            <a:chOff x="1" y="6571224"/>
            <a:chExt cx="12191999" cy="286776"/>
          </a:xfrm>
        </p:grpSpPr>
        <p:sp>
          <p:nvSpPr>
            <p:cNvPr id="5" name="Rectangle 2">
              <a:extLst>
                <a:ext uri="{FF2B5EF4-FFF2-40B4-BE49-F238E27FC236}">
                  <a16:creationId xmlns:a16="http://schemas.microsoft.com/office/drawing/2014/main" xmlns="" id="{187DD319-1251-483D-A953-17653BB86C4A}"/>
                </a:ext>
              </a:extLst>
            </p:cNvPr>
            <p:cNvSpPr/>
            <p:nvPr/>
          </p:nvSpPr>
          <p:spPr>
            <a:xfrm>
              <a:off x="9032434" y="6573596"/>
              <a:ext cx="3159566" cy="28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xmlns="" id="{A3FC4FCC-5004-4DE8-BD2F-6B7EB7A88940}"/>
                </a:ext>
              </a:extLst>
            </p:cNvPr>
            <p:cNvSpPr/>
            <p:nvPr/>
          </p:nvSpPr>
          <p:spPr>
            <a:xfrm>
              <a:off x="1" y="6571225"/>
              <a:ext cx="5341411" cy="286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평행 사변형 32">
              <a:extLst>
                <a:ext uri="{FF2B5EF4-FFF2-40B4-BE49-F238E27FC236}">
                  <a16:creationId xmlns:a16="http://schemas.microsoft.com/office/drawing/2014/main" xmlns="" id="{61A73886-AA7B-4BCA-84C1-CD7169ED61E7}"/>
                </a:ext>
              </a:extLst>
            </p:cNvPr>
            <p:cNvSpPr/>
            <p:nvPr/>
          </p:nvSpPr>
          <p:spPr>
            <a:xfrm flipH="1">
              <a:off x="4994250" y="6571224"/>
              <a:ext cx="1784475" cy="286775"/>
            </a:xfrm>
            <a:prstGeom prst="parallelogram">
              <a:avLst>
                <a:gd name="adj" fmla="val 11895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평행 사변형 34">
              <a:extLst>
                <a:ext uri="{FF2B5EF4-FFF2-40B4-BE49-F238E27FC236}">
                  <a16:creationId xmlns:a16="http://schemas.microsoft.com/office/drawing/2014/main" xmlns="" id="{02A222F2-8DF7-46BB-9734-AB55D195CC01}"/>
                </a:ext>
              </a:extLst>
            </p:cNvPr>
            <p:cNvSpPr/>
            <p:nvPr/>
          </p:nvSpPr>
          <p:spPr>
            <a:xfrm flipH="1">
              <a:off x="6431565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평행 사변형 36">
              <a:extLst>
                <a:ext uri="{FF2B5EF4-FFF2-40B4-BE49-F238E27FC236}">
                  <a16:creationId xmlns:a16="http://schemas.microsoft.com/office/drawing/2014/main" xmlns="" id="{626707D8-E59E-4B38-ABE9-81EFE9BC2E17}"/>
                </a:ext>
              </a:extLst>
            </p:cNvPr>
            <p:cNvSpPr/>
            <p:nvPr/>
          </p:nvSpPr>
          <p:spPr>
            <a:xfrm flipH="1">
              <a:off x="7594113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50159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9" y="700216"/>
            <a:ext cx="8009801" cy="5740358"/>
          </a:xfrm>
        </p:spPr>
      </p:pic>
    </p:spTree>
    <p:extLst>
      <p:ext uri="{BB962C8B-B14F-4D97-AF65-F5344CB8AC3E}">
        <p14:creationId xmlns:p14="http://schemas.microsoft.com/office/powerpoint/2010/main" val="27183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30" y="3516770"/>
            <a:ext cx="9783540" cy="2353003"/>
          </a:xfrm>
        </p:spPr>
      </p:pic>
      <p:sp>
        <p:nvSpPr>
          <p:cNvPr id="3" name="CaixaDeTexto 2"/>
          <p:cNvSpPr txBox="1"/>
          <p:nvPr/>
        </p:nvSpPr>
        <p:spPr>
          <a:xfrm>
            <a:off x="838200" y="1005017"/>
            <a:ext cx="1051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/>
              <a:t>Adicione uma data de término, correspondente ao dia em que o agente público deixou de ocupar determinado cargo comissionado, ficando consequentemente dispensado da obrigação de publicar a agenda de compromissos deste </a:t>
            </a:r>
            <a:r>
              <a:rPr lang="pt-BR" sz="2800" dirty="0" smtClean="0"/>
              <a:t>cargo.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187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17" y="2172207"/>
            <a:ext cx="11771566" cy="2646927"/>
          </a:xfrm>
        </p:spPr>
      </p:pic>
    </p:spTree>
    <p:extLst>
      <p:ext uri="{BB962C8B-B14F-4D97-AF65-F5344CB8AC3E}">
        <p14:creationId xmlns:p14="http://schemas.microsoft.com/office/powerpoint/2010/main" val="11710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1339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82040" y="1644343"/>
            <a:ext cx="7667625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Delegação de Atribuição: Assistente Técnico (AT)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20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87DD319-1251-483D-A953-17653BB86C4A}"/>
              </a:ext>
            </a:extLst>
          </p:cNvPr>
          <p:cNvSpPr/>
          <p:nvPr/>
        </p:nvSpPr>
        <p:spPr>
          <a:xfrm>
            <a:off x="9032434" y="4291734"/>
            <a:ext cx="3159566" cy="2844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직사각형 4">
            <a:extLst>
              <a:ext uri="{FF2B5EF4-FFF2-40B4-BE49-F238E27FC236}">
                <a16:creationId xmlns="" xmlns:a16="http://schemas.microsoft.com/office/drawing/2014/main" id="{A3FC4FCC-5004-4DE8-BD2F-6B7EB7A88940}"/>
              </a:ext>
            </a:extLst>
          </p:cNvPr>
          <p:cNvSpPr/>
          <p:nvPr/>
        </p:nvSpPr>
        <p:spPr>
          <a:xfrm>
            <a:off x="1" y="6571225"/>
            <a:ext cx="5341411" cy="2867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평행 사변형 5">
            <a:extLst>
              <a:ext uri="{FF2B5EF4-FFF2-40B4-BE49-F238E27FC236}">
                <a16:creationId xmlns="" xmlns:a16="http://schemas.microsoft.com/office/drawing/2014/main" id="{F691F6DB-6E10-4BA0-9AA5-204A4DFB4118}"/>
              </a:ext>
            </a:extLst>
          </p:cNvPr>
          <p:cNvSpPr/>
          <p:nvPr/>
        </p:nvSpPr>
        <p:spPr>
          <a:xfrm rot="16200000">
            <a:off x="4654712" y="6171300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4">
                  <a:lumMod val="70000"/>
                </a:schemeClr>
              </a:gs>
              <a:gs pos="100000">
                <a:schemeClr val="accent4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평행 사변형 32">
            <a:extLst>
              <a:ext uri="{FF2B5EF4-FFF2-40B4-BE49-F238E27FC236}">
                <a16:creationId xmlns="" xmlns:a16="http://schemas.microsoft.com/office/drawing/2014/main" id="{61A73886-AA7B-4BCA-84C1-CD7169ED61E7}"/>
              </a:ext>
            </a:extLst>
          </p:cNvPr>
          <p:cNvSpPr/>
          <p:nvPr/>
        </p:nvSpPr>
        <p:spPr>
          <a:xfrm flipH="1">
            <a:off x="5012294" y="5813716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0" name="평행 사변형 33">
            <a:extLst>
              <a:ext uri="{FF2B5EF4-FFF2-40B4-BE49-F238E27FC236}">
                <a16:creationId xmlns="" xmlns:a16="http://schemas.microsoft.com/office/drawing/2014/main" id="{BB0FEA6C-243D-4A4C-813B-4261440CF236}"/>
              </a:ext>
            </a:extLst>
          </p:cNvPr>
          <p:cNvSpPr/>
          <p:nvPr/>
        </p:nvSpPr>
        <p:spPr>
          <a:xfrm rot="16200000">
            <a:off x="6112082" y="5410894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100000">
                <a:schemeClr val="accent3">
                  <a:lumMod val="70000"/>
                </a:schemeClr>
              </a:gs>
              <a:gs pos="0">
                <a:schemeClr val="accent3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1" name="평행 사변형 34">
            <a:extLst>
              <a:ext uri="{FF2B5EF4-FFF2-40B4-BE49-F238E27FC236}">
                <a16:creationId xmlns="" xmlns:a16="http://schemas.microsoft.com/office/drawing/2014/main" id="{02A222F2-8DF7-46BB-9734-AB55D195CC01}"/>
              </a:ext>
            </a:extLst>
          </p:cNvPr>
          <p:cNvSpPr/>
          <p:nvPr/>
        </p:nvSpPr>
        <p:spPr>
          <a:xfrm flipH="1">
            <a:off x="6469665" y="5052987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평행 사변형 35">
            <a:extLst>
              <a:ext uri="{FF2B5EF4-FFF2-40B4-BE49-F238E27FC236}">
                <a16:creationId xmlns="" xmlns:a16="http://schemas.microsoft.com/office/drawing/2014/main" id="{53BEA14A-C2B7-49D4-8065-491DC4C7C415}"/>
              </a:ext>
            </a:extLst>
          </p:cNvPr>
          <p:cNvSpPr/>
          <p:nvPr/>
        </p:nvSpPr>
        <p:spPr>
          <a:xfrm rot="16200000">
            <a:off x="7566909" y="4650167"/>
            <a:ext cx="1044282" cy="329117"/>
          </a:xfrm>
          <a:prstGeom prst="parallelogram">
            <a:avLst>
              <a:gd name="adj" fmla="val 84008"/>
            </a:avLst>
          </a:prstGeom>
          <a:gradFill>
            <a:gsLst>
              <a:gs pos="0">
                <a:schemeClr val="accent2">
                  <a:lumMod val="70000"/>
                </a:schemeClr>
              </a:gs>
              <a:gs pos="100000">
                <a:schemeClr val="accent2">
                  <a:lumMod val="70000"/>
                </a:schemeClr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평행 사변형 36">
            <a:extLst>
              <a:ext uri="{FF2B5EF4-FFF2-40B4-BE49-F238E27FC236}">
                <a16:creationId xmlns="" xmlns:a16="http://schemas.microsoft.com/office/drawing/2014/main" id="{626707D8-E59E-4B38-ABE9-81EFE9BC2E17}"/>
              </a:ext>
            </a:extLst>
          </p:cNvPr>
          <p:cNvSpPr/>
          <p:nvPr/>
        </p:nvSpPr>
        <p:spPr>
          <a:xfrm flipH="1">
            <a:off x="7924492" y="4292258"/>
            <a:ext cx="1784475" cy="283880"/>
          </a:xfrm>
          <a:prstGeom prst="parallelogram">
            <a:avLst>
              <a:gd name="adj" fmla="val 1189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Parallelogram 15">
            <a:extLst>
              <a:ext uri="{FF2B5EF4-FFF2-40B4-BE49-F238E27FC236}">
                <a16:creationId xmlns="" xmlns:a16="http://schemas.microsoft.com/office/drawing/2014/main" id="{0447674F-AF64-41F0-8A39-0EF67A485397}"/>
              </a:ext>
            </a:extLst>
          </p:cNvPr>
          <p:cNvSpPr/>
          <p:nvPr/>
        </p:nvSpPr>
        <p:spPr>
          <a:xfrm flipH="1">
            <a:off x="5694663" y="5368857"/>
            <a:ext cx="374037" cy="38040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30">
            <a:extLst>
              <a:ext uri="{FF2B5EF4-FFF2-40B4-BE49-F238E27FC236}">
                <a16:creationId xmlns="" xmlns:a16="http://schemas.microsoft.com/office/drawing/2014/main" id="{BA127DB0-9F9D-482F-B4F0-30205848C361}"/>
              </a:ext>
            </a:extLst>
          </p:cNvPr>
          <p:cNvSpPr/>
          <p:nvPr/>
        </p:nvSpPr>
        <p:spPr>
          <a:xfrm>
            <a:off x="3534356" y="6112571"/>
            <a:ext cx="329117" cy="33374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="" xmlns:a16="http://schemas.microsoft.com/office/drawing/2014/main" id="{6404F9EB-79CE-41BB-8CB1-066F4FBD6A39}"/>
              </a:ext>
            </a:extLst>
          </p:cNvPr>
          <p:cNvSpPr/>
          <p:nvPr/>
        </p:nvSpPr>
        <p:spPr>
          <a:xfrm rot="2700000">
            <a:off x="7162012" y="4543701"/>
            <a:ext cx="247511" cy="43631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Freeform 32">
            <a:extLst>
              <a:ext uri="{FF2B5EF4-FFF2-40B4-BE49-F238E27FC236}">
                <a16:creationId xmlns="" xmlns:a16="http://schemas.microsoft.com/office/drawing/2014/main" id="{55BDCE99-955A-4997-B792-7FA4A294ABFF}"/>
              </a:ext>
            </a:extLst>
          </p:cNvPr>
          <p:cNvSpPr/>
          <p:nvPr/>
        </p:nvSpPr>
        <p:spPr>
          <a:xfrm>
            <a:off x="9708437" y="3895725"/>
            <a:ext cx="479885" cy="454399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Espaço Reservado para Conteúdo 2"/>
          <p:cNvSpPr txBox="1">
            <a:spLocks/>
          </p:cNvSpPr>
          <p:nvPr/>
        </p:nvSpPr>
        <p:spPr>
          <a:xfrm>
            <a:off x="810900" y="4633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As tarefas relacionadas aos perfis de APO e de Administrador Institucional, como a de registrar as informações na agenda de compromissos públicos ou mesmo o cadastramento e descadastramento de informações no sistema, podem ser delegadas a um Assistente Técnico (AT).</a:t>
            </a:r>
          </a:p>
          <a:p>
            <a:endParaRPr lang="pt-BR" smtClean="0"/>
          </a:p>
          <a:p>
            <a:r>
              <a:rPr lang="pt-BR" smtClean="0"/>
              <a:t>A partir da delegação, o Assistente Técnico terá o mesmo acesso que o próprio agente público delegante, podendo fazer os registros no sistema em seu nome.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663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Como cadastrar um Assistente Técnico (AT</a:t>
            </a:r>
            <a:r>
              <a:rPr lang="pt-BR" sz="3600" dirty="0" smtClean="0"/>
              <a:t>)?</a:t>
            </a:r>
            <a:endParaRPr lang="pt-BR" sz="3600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945439"/>
            <a:ext cx="10515600" cy="384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sz="36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66118"/>
            <a:ext cx="10541605" cy="53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5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Clique no botão ”Adicionar Assistente Técnico</a:t>
            </a:r>
            <a:r>
              <a:rPr lang="pt-BR" sz="3600" dirty="0" smtClean="0"/>
              <a:t>”</a:t>
            </a:r>
            <a:endParaRPr lang="pt-BR" sz="3600" dirty="0"/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03" y="1690688"/>
            <a:ext cx="92245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28" y="488351"/>
            <a:ext cx="8346105" cy="58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6" y="647615"/>
            <a:ext cx="10905008" cy="5457082"/>
          </a:xfrm>
        </p:spPr>
      </p:pic>
    </p:spTree>
    <p:extLst>
      <p:ext uri="{BB962C8B-B14F-4D97-AF65-F5344CB8AC3E}">
        <p14:creationId xmlns:p14="http://schemas.microsoft.com/office/powerpoint/2010/main" val="214826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33384"/>
            <a:ext cx="10515600" cy="4743579"/>
          </a:xfrm>
        </p:spPr>
        <p:txBody>
          <a:bodyPr/>
          <a:lstStyle/>
          <a:p>
            <a:r>
              <a:rPr lang="pt-BR" dirty="0"/>
              <a:t>É fundamental destacar que o agente público que delegou o perfil continua responsável pelo que for registrado e publicado em seu nome, devendo manter acompanhamento sistemático sobre as informações registradas na sua agenda de compromissos, e diálogo permanente e tempestivo com o agente que detém a delegação, de modo a assegurar a fidedignidade e completude dos </a:t>
            </a:r>
            <a:r>
              <a:rPr lang="pt-BR" dirty="0" smtClean="0"/>
              <a:t>dados.</a:t>
            </a:r>
          </a:p>
          <a:p>
            <a:endParaRPr lang="pt-BR" dirty="0"/>
          </a:p>
          <a:p>
            <a:r>
              <a:rPr lang="pt-BR" dirty="0"/>
              <a:t>O APO ou Administrador pode revogar a delegação a qualquer </a:t>
            </a:r>
            <a:r>
              <a:rPr lang="pt-BR" dirty="0" smtClean="0"/>
              <a:t>tempo.</a:t>
            </a:r>
          </a:p>
          <a:p>
            <a:endParaRPr lang="pt-BR" dirty="0"/>
          </a:p>
        </p:txBody>
      </p:sp>
      <p:grpSp>
        <p:nvGrpSpPr>
          <p:cNvPr id="16" name="Grupo 15"/>
          <p:cNvGrpSpPr/>
          <p:nvPr/>
        </p:nvGrpSpPr>
        <p:grpSpPr>
          <a:xfrm>
            <a:off x="1" y="6176963"/>
            <a:ext cx="12191999" cy="286776"/>
            <a:chOff x="1" y="6571224"/>
            <a:chExt cx="12191999" cy="286776"/>
          </a:xfrm>
        </p:grpSpPr>
        <p:sp>
          <p:nvSpPr>
            <p:cNvPr id="5" name="Rectangle 2">
              <a:extLst>
                <a:ext uri="{FF2B5EF4-FFF2-40B4-BE49-F238E27FC236}">
                  <a16:creationId xmlns="" xmlns:a16="http://schemas.microsoft.com/office/drawing/2014/main" id="{187DD319-1251-483D-A953-17653BB86C4A}"/>
                </a:ext>
              </a:extLst>
            </p:cNvPr>
            <p:cNvSpPr/>
            <p:nvPr/>
          </p:nvSpPr>
          <p:spPr>
            <a:xfrm>
              <a:off x="9032434" y="6573596"/>
              <a:ext cx="3159566" cy="28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직사각형 4">
              <a:extLst>
                <a:ext uri="{FF2B5EF4-FFF2-40B4-BE49-F238E27FC236}">
                  <a16:creationId xmlns="" xmlns:a16="http://schemas.microsoft.com/office/drawing/2014/main" id="{A3FC4FCC-5004-4DE8-BD2F-6B7EB7A88940}"/>
                </a:ext>
              </a:extLst>
            </p:cNvPr>
            <p:cNvSpPr/>
            <p:nvPr/>
          </p:nvSpPr>
          <p:spPr>
            <a:xfrm>
              <a:off x="1" y="6571225"/>
              <a:ext cx="5341411" cy="286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평행 사변형 32">
              <a:extLst>
                <a:ext uri="{FF2B5EF4-FFF2-40B4-BE49-F238E27FC236}">
                  <a16:creationId xmlns="" xmlns:a16="http://schemas.microsoft.com/office/drawing/2014/main" id="{61A73886-AA7B-4BCA-84C1-CD7169ED61E7}"/>
                </a:ext>
              </a:extLst>
            </p:cNvPr>
            <p:cNvSpPr/>
            <p:nvPr/>
          </p:nvSpPr>
          <p:spPr>
            <a:xfrm flipH="1">
              <a:off x="4994250" y="6571224"/>
              <a:ext cx="1784475" cy="286775"/>
            </a:xfrm>
            <a:prstGeom prst="parallelogram">
              <a:avLst>
                <a:gd name="adj" fmla="val 11895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0" name="평행 사변형 34">
              <a:extLst>
                <a:ext uri="{FF2B5EF4-FFF2-40B4-BE49-F238E27FC236}">
                  <a16:creationId xmlns="" xmlns:a16="http://schemas.microsoft.com/office/drawing/2014/main" id="{02A222F2-8DF7-46BB-9734-AB55D195CC01}"/>
                </a:ext>
              </a:extLst>
            </p:cNvPr>
            <p:cNvSpPr/>
            <p:nvPr/>
          </p:nvSpPr>
          <p:spPr>
            <a:xfrm flipH="1">
              <a:off x="6431565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2" name="평행 사변형 36">
              <a:extLst>
                <a:ext uri="{FF2B5EF4-FFF2-40B4-BE49-F238E27FC236}">
                  <a16:creationId xmlns="" xmlns:a16="http://schemas.microsoft.com/office/drawing/2014/main" id="{626707D8-E59E-4B38-ABE9-81EFE9BC2E17}"/>
                </a:ext>
              </a:extLst>
            </p:cNvPr>
            <p:cNvSpPr/>
            <p:nvPr/>
          </p:nvSpPr>
          <p:spPr>
            <a:xfrm flipH="1">
              <a:off x="7594113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15440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8675" y="1349375"/>
            <a:ext cx="10515600" cy="4351338"/>
          </a:xfrm>
        </p:spPr>
        <p:txBody>
          <a:bodyPr/>
          <a:lstStyle/>
          <a:p>
            <a:r>
              <a:rPr lang="pt-BR" dirty="0"/>
              <a:t>Dessa forma, esses usuários não necessitam de </a:t>
            </a:r>
            <a:r>
              <a:rPr lang="pt-BR" dirty="0" err="1"/>
              <a:t>login</a:t>
            </a:r>
            <a:r>
              <a:rPr lang="pt-BR" dirty="0"/>
              <a:t> e senha específicos para o Sistema e-Agendas, mas devem utilizar as mesmas credenciais do </a:t>
            </a:r>
            <a:r>
              <a:rPr lang="pt-BR" dirty="0" err="1"/>
              <a:t>login</a:t>
            </a:r>
            <a:r>
              <a:rPr lang="pt-BR" dirty="0"/>
              <a:t> único, assim como o fazem para diversos outros sites e sistemas do Governo Federal.</a:t>
            </a:r>
          </a:p>
          <a:p>
            <a:endParaRPr lang="pt-BR" dirty="0"/>
          </a:p>
          <a:p>
            <a:r>
              <a:rPr lang="pt-BR" dirty="0"/>
              <a:t>Ao realizar o </a:t>
            </a:r>
            <a:r>
              <a:rPr lang="pt-BR" dirty="0" err="1"/>
              <a:t>login</a:t>
            </a:r>
            <a:r>
              <a:rPr lang="pt-BR" dirty="0"/>
              <a:t> por meio do Brasil Cidadão, o usuário é redirecionado para o Sistema e-Agendas.</a:t>
            </a:r>
          </a:p>
          <a:p>
            <a:endParaRPr lang="pt-BR" dirty="0"/>
          </a:p>
        </p:txBody>
      </p:sp>
      <p:grpSp>
        <p:nvGrpSpPr>
          <p:cNvPr id="10" name="Grupo 9"/>
          <p:cNvGrpSpPr/>
          <p:nvPr/>
        </p:nvGrpSpPr>
        <p:grpSpPr>
          <a:xfrm>
            <a:off x="1" y="6176963"/>
            <a:ext cx="12191999" cy="286776"/>
            <a:chOff x="1" y="6571224"/>
            <a:chExt cx="12191999" cy="286776"/>
          </a:xfrm>
        </p:grpSpPr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xmlns="" id="{187DD319-1251-483D-A953-17653BB86C4A}"/>
                </a:ext>
              </a:extLst>
            </p:cNvPr>
            <p:cNvSpPr/>
            <p:nvPr/>
          </p:nvSpPr>
          <p:spPr>
            <a:xfrm>
              <a:off x="9032434" y="6573596"/>
              <a:ext cx="3159566" cy="284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직사각형 4">
              <a:extLst>
                <a:ext uri="{FF2B5EF4-FFF2-40B4-BE49-F238E27FC236}">
                  <a16:creationId xmlns:a16="http://schemas.microsoft.com/office/drawing/2014/main" xmlns="" id="{A3FC4FCC-5004-4DE8-BD2F-6B7EB7A88940}"/>
                </a:ext>
              </a:extLst>
            </p:cNvPr>
            <p:cNvSpPr/>
            <p:nvPr/>
          </p:nvSpPr>
          <p:spPr>
            <a:xfrm>
              <a:off x="1" y="6571225"/>
              <a:ext cx="5341411" cy="28677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평행 사변형 32">
              <a:extLst>
                <a:ext uri="{FF2B5EF4-FFF2-40B4-BE49-F238E27FC236}">
                  <a16:creationId xmlns:a16="http://schemas.microsoft.com/office/drawing/2014/main" xmlns="" id="{61A73886-AA7B-4BCA-84C1-CD7169ED61E7}"/>
                </a:ext>
              </a:extLst>
            </p:cNvPr>
            <p:cNvSpPr/>
            <p:nvPr/>
          </p:nvSpPr>
          <p:spPr>
            <a:xfrm flipH="1">
              <a:off x="4994250" y="6571224"/>
              <a:ext cx="1784475" cy="286775"/>
            </a:xfrm>
            <a:prstGeom prst="parallelogram">
              <a:avLst>
                <a:gd name="adj" fmla="val 11895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4" name="평행 사변형 34">
              <a:extLst>
                <a:ext uri="{FF2B5EF4-FFF2-40B4-BE49-F238E27FC236}">
                  <a16:creationId xmlns:a16="http://schemas.microsoft.com/office/drawing/2014/main" xmlns="" id="{02A222F2-8DF7-46BB-9734-AB55D195CC01}"/>
                </a:ext>
              </a:extLst>
            </p:cNvPr>
            <p:cNvSpPr/>
            <p:nvPr/>
          </p:nvSpPr>
          <p:spPr>
            <a:xfrm flipH="1">
              <a:off x="6431565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15" name="평행 사변형 36">
              <a:extLst>
                <a:ext uri="{FF2B5EF4-FFF2-40B4-BE49-F238E27FC236}">
                  <a16:creationId xmlns:a16="http://schemas.microsoft.com/office/drawing/2014/main" xmlns="" id="{626707D8-E59E-4B38-ABE9-81EFE9BC2E17}"/>
                </a:ext>
              </a:extLst>
            </p:cNvPr>
            <p:cNvSpPr/>
            <p:nvPr/>
          </p:nvSpPr>
          <p:spPr>
            <a:xfrm flipH="1">
              <a:off x="7594113" y="6574120"/>
              <a:ext cx="1784475" cy="283880"/>
            </a:xfrm>
            <a:prstGeom prst="parallelogram">
              <a:avLst>
                <a:gd name="adj" fmla="val 118955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76046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DC460A-1302-48A5-8229-DBB2E1EBFCDC}"/>
              </a:ext>
            </a:extLst>
          </p:cNvPr>
          <p:cNvSpPr/>
          <p:nvPr/>
        </p:nvSpPr>
        <p:spPr>
          <a:xfrm>
            <a:off x="3574473" y="1339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5486399" y="1388971"/>
            <a:ext cx="6447547" cy="2419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6000" dirty="0"/>
              <a:t>Tipos de Perfis e Atribuições dos Usuários do Sistema e-Agendas</a:t>
            </a:r>
            <a:endParaRPr lang="pt-B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8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62"/>
          <a:stretch/>
        </p:blipFill>
        <p:spPr>
          <a:xfrm>
            <a:off x="2012779" y="453080"/>
            <a:ext cx="8166442" cy="354227"/>
          </a:xfr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88"/>
          <a:stretch/>
        </p:blipFill>
        <p:spPr>
          <a:xfrm>
            <a:off x="2012779" y="807307"/>
            <a:ext cx="8166442" cy="56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8"/>
          <a:stretch/>
        </p:blipFill>
        <p:spPr>
          <a:xfrm>
            <a:off x="1713976" y="1992570"/>
            <a:ext cx="8654623" cy="3799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0" b="65787"/>
          <a:stretch/>
        </p:blipFill>
        <p:spPr>
          <a:xfrm>
            <a:off x="1713976" y="2372497"/>
            <a:ext cx="8648715" cy="221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4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978"/>
          <a:stretch/>
        </p:blipFill>
        <p:spPr>
          <a:xfrm>
            <a:off x="1735328" y="674516"/>
            <a:ext cx="8347786" cy="3664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95"/>
          <a:stretch/>
        </p:blipFill>
        <p:spPr>
          <a:xfrm>
            <a:off x="1735328" y="1040973"/>
            <a:ext cx="8347786" cy="480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927</Words>
  <Application>Microsoft Office PowerPoint</Application>
  <PresentationFormat>Widescreen</PresentationFormat>
  <Paragraphs>68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맑은 고딕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Clique no menu “Administração”, depois clique no submenu “Cargos efetivos” </vt:lpstr>
      <vt:lpstr>Entre as opções listadas, ativar os cargos efetivos da estrutura de seu órgão/entidade</vt:lpstr>
      <vt:lpstr>Para que o Administrador ative um cargo efetivo, basta pesquisar o nome do cargo e clicar em “Inativo”</vt:lpstr>
      <vt:lpstr>Apresentação do PowerPoint</vt:lpstr>
      <vt:lpstr>Apresentação do PowerPoint</vt:lpstr>
      <vt:lpstr>Clique no menu “Administração”, entre as opções listadas, ativar os códigos da estrutura de seu órgão/entidade</vt:lpstr>
      <vt:lpstr>Escolher entre as opções apresentadas quais códigos ativar</vt:lpstr>
      <vt:lpstr>Apresentação do PowerPoint</vt:lpstr>
      <vt:lpstr>Apresentação do PowerPoint</vt:lpstr>
      <vt:lpstr>Clicar no menu “Administração”, depois clicar submenu “Nome do cargo ou função de confiança”</vt:lpstr>
      <vt:lpstr>Em seguida clicar em “inserir novo cargo em comissão e funções de confiança”</vt:lpstr>
      <vt:lpstr>Na tela de cadastro, escolher uma “atividade” entre as opções apresentadas e, depois, inserir o nome do cargo ou função e clicar em “Ativar”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Clique no menu “Usuários” constante da tela inicial</vt:lpstr>
      <vt:lpstr>Depois clique no submenu “Agente Público Obrigado”</vt:lpstr>
      <vt:lpstr>Para cadastrar um novo Agente Público Obrigado, clique em “Adicionar Agente Público Obrigado”</vt:lpstr>
      <vt:lpstr>Apresentação do PowerPoint</vt:lpstr>
      <vt:lpstr>Apresentação do PowerPoint</vt:lpstr>
      <vt:lpstr>Para descadastrar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cadastrar um Assistente Técnico (AT)?</vt:lpstr>
      <vt:lpstr>Clique no botão ”Adicionar Assistente Técnico”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Administradores Institucionais</dc:title>
  <dc:creator>Deric Venício Sousa do Carmo</dc:creator>
  <cp:lastModifiedBy>Deric Venício Sousa do Carmo</cp:lastModifiedBy>
  <cp:revision>33</cp:revision>
  <dcterms:created xsi:type="dcterms:W3CDTF">2022-09-02T13:57:40Z</dcterms:created>
  <dcterms:modified xsi:type="dcterms:W3CDTF">2022-09-12T17:36:13Z</dcterms:modified>
</cp:coreProperties>
</file>